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75" r:id="rId11"/>
    <p:sldId id="276" r:id="rId12"/>
    <p:sldId id="277" r:id="rId13"/>
    <p:sldId id="271" r:id="rId14"/>
    <p:sldId id="273" r:id="rId15"/>
    <p:sldId id="274" r:id="rId16"/>
    <p:sldId id="270" r:id="rId17"/>
    <p:sldId id="272" r:id="rId18"/>
    <p:sldId id="278" r:id="rId19"/>
    <p:sldId id="265" r:id="rId20"/>
    <p:sldId id="264" r:id="rId21"/>
    <p:sldId id="266" r:id="rId22"/>
    <p:sldId id="267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va Sans" panose="020B0604020202020204" charset="0"/>
      <p:regular r:id="rId28"/>
    </p:embeddedFont>
    <p:embeddedFont>
      <p:font typeface="Canva Sans Bold" panose="020B0604020202020204" charset="0"/>
      <p:regular r:id="rId29"/>
    </p:embeddedFont>
    <p:embeddedFont>
      <p:font typeface="Libre Baskerville Bold" panose="020B0604020202020204" charset="0"/>
      <p:regular r:id="rId30"/>
    </p:embeddedFont>
    <p:embeddedFont>
      <p:font typeface="Oswald Bold" panose="020B0604020202020204" charset="-18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sv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603" y="4488813"/>
            <a:ext cx="9474533" cy="1884426"/>
            <a:chOff x="0" y="0"/>
            <a:chExt cx="2043301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3301" cy="406400"/>
            </a:xfrm>
            <a:custGeom>
              <a:avLst/>
              <a:gdLst/>
              <a:ahLst/>
              <a:cxnLst/>
              <a:rect l="l" t="t" r="r" b="b"/>
              <a:pathLst>
                <a:path w="2043301" h="406400">
                  <a:moveTo>
                    <a:pt x="1840101" y="0"/>
                  </a:moveTo>
                  <a:cubicBezTo>
                    <a:pt x="1952325" y="0"/>
                    <a:pt x="2043301" y="90976"/>
                    <a:pt x="2043301" y="203200"/>
                  </a:cubicBezTo>
                  <a:cubicBezTo>
                    <a:pt x="2043301" y="315424"/>
                    <a:pt x="1952325" y="406400"/>
                    <a:pt x="18401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4330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718125" y="0"/>
            <a:ext cx="8569875" cy="10287000"/>
          </a:xfrm>
          <a:custGeom>
            <a:avLst/>
            <a:gdLst/>
            <a:ahLst/>
            <a:cxnLst/>
            <a:rect l="l" t="t" r="r" b="b"/>
            <a:pathLst>
              <a:path w="8569875" h="10287000">
                <a:moveTo>
                  <a:pt x="0" y="0"/>
                </a:moveTo>
                <a:lnTo>
                  <a:pt x="8569875" y="0"/>
                </a:lnTo>
                <a:lnTo>
                  <a:pt x="85698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1084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>
            <a:off x="9386357" y="1194584"/>
            <a:ext cx="7897832" cy="789783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0" name="Group 10"/>
          <p:cNvGrpSpPr/>
          <p:nvPr/>
        </p:nvGrpSpPr>
        <p:grpSpPr>
          <a:xfrm>
            <a:off x="9645362" y="1453590"/>
            <a:ext cx="7379821" cy="7379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00" r="-25000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2629979"/>
            <a:ext cx="7787973" cy="188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9"/>
              </a:lnSpc>
            </a:pPr>
            <a:r>
              <a:rPr lang="en-US" sz="10999" spc="-329">
                <a:solidFill>
                  <a:srgbClr val="002F59"/>
                </a:solidFill>
                <a:latin typeface="Oswald Bold"/>
                <a:ea typeface="Oswald Bold"/>
                <a:cs typeface="Oswald Bold"/>
                <a:sym typeface="Oswald Bold"/>
              </a:rPr>
              <a:t>INFORMAČNÍ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517276"/>
            <a:ext cx="7787973" cy="188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9"/>
              </a:lnSpc>
            </a:pPr>
            <a:r>
              <a:rPr lang="en-US" sz="10999" spc="-329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SCHŮZKA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522124"/>
            <a:ext cx="6783253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spc="-132">
                <a:solidFill>
                  <a:srgbClr val="002F59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pro rodiče žáků 1. tříd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C951985-7D91-4CA0-B254-F53537DBC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8233813" cy="1025652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A5AF259-223E-48BA-B8C5-9CD8D12E49D6}"/>
              </a:ext>
            </a:extLst>
          </p:cNvPr>
          <p:cNvSpPr txBox="1"/>
          <p:nvPr/>
        </p:nvSpPr>
        <p:spPr>
          <a:xfrm>
            <a:off x="15621000" y="1529834"/>
            <a:ext cx="1828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0CAC26EB-47A8-4793-BF97-E914C267E7F4}"/>
              </a:ext>
            </a:extLst>
          </p:cNvPr>
          <p:cNvSpPr/>
          <p:nvPr/>
        </p:nvSpPr>
        <p:spPr>
          <a:xfrm rot="19633750">
            <a:off x="3280691" y="4739640"/>
            <a:ext cx="66294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6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F8AB002-FD73-4A0C-9279-2531C90BE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"/>
            <a:ext cx="18440400" cy="103727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5CAEFE1-20F8-492D-99FC-E89F60ABA74D}"/>
              </a:ext>
            </a:extLst>
          </p:cNvPr>
          <p:cNvSpPr txBox="1"/>
          <p:nvPr/>
        </p:nvSpPr>
        <p:spPr>
          <a:xfrm>
            <a:off x="15621000" y="1529834"/>
            <a:ext cx="1828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22AD0595-F674-4662-A397-E7B0A33B8E13}"/>
              </a:ext>
            </a:extLst>
          </p:cNvPr>
          <p:cNvSpPr/>
          <p:nvPr/>
        </p:nvSpPr>
        <p:spPr>
          <a:xfrm>
            <a:off x="3581400" y="5448300"/>
            <a:ext cx="66294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7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A92F350-2B8B-4AC4-BF72-FAF04BB3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-1"/>
            <a:ext cx="18265140" cy="10274141"/>
          </a:xfrm>
          <a:prstGeom prst="rect">
            <a:avLst/>
          </a:prstGeom>
        </p:spPr>
      </p:pic>
      <p:sp>
        <p:nvSpPr>
          <p:cNvPr id="3" name="Šipka: doleva 2">
            <a:extLst>
              <a:ext uri="{FF2B5EF4-FFF2-40B4-BE49-F238E27FC236}">
                <a16:creationId xmlns:a16="http://schemas.microsoft.com/office/drawing/2014/main" id="{36FB76EC-CDBB-404E-8EFB-EF5086B0B858}"/>
              </a:ext>
            </a:extLst>
          </p:cNvPr>
          <p:cNvSpPr/>
          <p:nvPr/>
        </p:nvSpPr>
        <p:spPr>
          <a:xfrm rot="19633750">
            <a:off x="3433091" y="6337580"/>
            <a:ext cx="66294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2B526B-EE02-4650-9DFE-9642D2BC11FD}"/>
              </a:ext>
            </a:extLst>
          </p:cNvPr>
          <p:cNvSpPr txBox="1"/>
          <p:nvPr/>
        </p:nvSpPr>
        <p:spPr>
          <a:xfrm>
            <a:off x="15621000" y="1529834"/>
            <a:ext cx="1828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89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B7176EBC-31BF-4A6C-8DCC-28AC47C3C0BD}"/>
              </a:ext>
            </a:extLst>
          </p:cNvPr>
          <p:cNvSpPr/>
          <p:nvPr/>
        </p:nvSpPr>
        <p:spPr>
          <a:xfrm flipV="1">
            <a:off x="14055421" y="0"/>
            <a:ext cx="5161431" cy="10287000"/>
          </a:xfrm>
          <a:custGeom>
            <a:avLst/>
            <a:gdLst/>
            <a:ahLst/>
            <a:cxnLst/>
            <a:rect l="l" t="t" r="r" b="b"/>
            <a:pathLst>
              <a:path w="5161431" h="10287000">
                <a:moveTo>
                  <a:pt x="0" y="10287000"/>
                </a:moveTo>
                <a:lnTo>
                  <a:pt x="5161431" y="10287000"/>
                </a:lnTo>
                <a:lnTo>
                  <a:pt x="516143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417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562F8D6-44CD-493F-8F60-4CF6C461DB31}"/>
              </a:ext>
            </a:extLst>
          </p:cNvPr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B3C1D938-96C5-4DED-A44C-1EF39345ED4E}"/>
              </a:ext>
            </a:extLst>
          </p:cNvPr>
          <p:cNvGrpSpPr/>
          <p:nvPr/>
        </p:nvGrpSpPr>
        <p:grpSpPr>
          <a:xfrm>
            <a:off x="1219200" y="2324100"/>
            <a:ext cx="13566587" cy="1614093"/>
            <a:chOff x="0" y="0"/>
            <a:chExt cx="3415826" cy="406400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D890FDE-0FDF-4B7C-BC2B-F46FED87243F}"/>
                </a:ext>
              </a:extLst>
            </p:cNvPr>
            <p:cNvSpPr/>
            <p:nvPr/>
          </p:nvSpPr>
          <p:spPr>
            <a:xfrm>
              <a:off x="0" y="0"/>
              <a:ext cx="3415826" cy="406400"/>
            </a:xfrm>
            <a:custGeom>
              <a:avLst/>
              <a:gdLst/>
              <a:ahLst/>
              <a:cxnLst/>
              <a:rect l="l" t="t" r="r" b="b"/>
              <a:pathLst>
                <a:path w="3415826" h="406400">
                  <a:moveTo>
                    <a:pt x="3212626" y="0"/>
                  </a:moveTo>
                  <a:cubicBezTo>
                    <a:pt x="3324850" y="0"/>
                    <a:pt x="3415826" y="90976"/>
                    <a:pt x="3415826" y="203200"/>
                  </a:cubicBezTo>
                  <a:cubicBezTo>
                    <a:pt x="3415826" y="315424"/>
                    <a:pt x="3324850" y="406400"/>
                    <a:pt x="32126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A23B99D-906B-4C3B-8F74-EBCD888B9BF1}"/>
                </a:ext>
              </a:extLst>
            </p:cNvPr>
            <p:cNvSpPr txBox="1"/>
            <p:nvPr/>
          </p:nvSpPr>
          <p:spPr>
            <a:xfrm>
              <a:off x="0" y="-38100"/>
              <a:ext cx="341582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154A99AF-1C4D-4E97-B2B6-31B53E5E7A95}"/>
              </a:ext>
            </a:extLst>
          </p:cNvPr>
          <p:cNvSpPr txBox="1"/>
          <p:nvPr/>
        </p:nvSpPr>
        <p:spPr>
          <a:xfrm>
            <a:off x="2104884" y="2339178"/>
            <a:ext cx="11795217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      VYUČUJÍCÍ V 1. C</a:t>
            </a: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832ED3B-BEFC-4A77-94CB-283BE4BB1EE0}"/>
              </a:ext>
            </a:extLst>
          </p:cNvPr>
          <p:cNvSpPr txBox="1"/>
          <p:nvPr/>
        </p:nvSpPr>
        <p:spPr>
          <a:xfrm>
            <a:off x="0" y="4581259"/>
            <a:ext cx="18669000" cy="4240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Lucie Víchová – třídní učitelka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Anna </a:t>
            </a:r>
            <a:r>
              <a:rPr lang="cs-CZ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Hebronová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učitelka anglického jazyka (ST/ČT) a výtvarné výchovy v tandemu s třídní učitelkou (PO, 2. hod.)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Dana </a:t>
            </a:r>
            <a:r>
              <a:rPr lang="cs-CZ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Matejsková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učitelka tělesné výchovy (ÚT, 4. hod.)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Iveta Frýdová – učitelka hudební výchovy (ÚT, 3. hod.)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206425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CDCD9093-5099-457C-A0CA-AFFCDF3129F9}"/>
              </a:ext>
            </a:extLst>
          </p:cNvPr>
          <p:cNvSpPr/>
          <p:nvPr/>
        </p:nvSpPr>
        <p:spPr>
          <a:xfrm flipV="1">
            <a:off x="9718125" y="0"/>
            <a:ext cx="8569875" cy="10287000"/>
          </a:xfrm>
          <a:custGeom>
            <a:avLst/>
            <a:gdLst/>
            <a:ahLst/>
            <a:cxnLst/>
            <a:rect l="l" t="t" r="r" b="b"/>
            <a:pathLst>
              <a:path w="8569875" h="10287000">
                <a:moveTo>
                  <a:pt x="0" y="10287000"/>
                </a:moveTo>
                <a:lnTo>
                  <a:pt x="8569875" y="10287000"/>
                </a:lnTo>
                <a:lnTo>
                  <a:pt x="856987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108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71F52E6-F358-434A-91DF-FAE36019368F}"/>
              </a:ext>
            </a:extLst>
          </p:cNvPr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25341A30-E15A-4A54-A910-63AF1572475A}"/>
              </a:ext>
            </a:extLst>
          </p:cNvPr>
          <p:cNvGrpSpPr/>
          <p:nvPr/>
        </p:nvGrpSpPr>
        <p:grpSpPr>
          <a:xfrm>
            <a:off x="838199" y="1754123"/>
            <a:ext cx="12193068" cy="1614093"/>
            <a:chOff x="0" y="0"/>
            <a:chExt cx="3069998" cy="406400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0311B4BD-0F8F-4A68-8FB9-72C91788A028}"/>
                </a:ext>
              </a:extLst>
            </p:cNvPr>
            <p:cNvSpPr/>
            <p:nvPr/>
          </p:nvSpPr>
          <p:spPr>
            <a:xfrm>
              <a:off x="0" y="0"/>
              <a:ext cx="3069998" cy="406400"/>
            </a:xfrm>
            <a:custGeom>
              <a:avLst/>
              <a:gdLst/>
              <a:ahLst/>
              <a:cxnLst/>
              <a:rect l="l" t="t" r="r" b="b"/>
              <a:pathLst>
                <a:path w="3069998" h="406400">
                  <a:moveTo>
                    <a:pt x="2866798" y="0"/>
                  </a:moveTo>
                  <a:cubicBezTo>
                    <a:pt x="2979022" y="0"/>
                    <a:pt x="3069998" y="90976"/>
                    <a:pt x="3069998" y="203200"/>
                  </a:cubicBezTo>
                  <a:cubicBezTo>
                    <a:pt x="3069998" y="315424"/>
                    <a:pt x="2979022" y="406400"/>
                    <a:pt x="2866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649">
                    <a:alpha val="100000"/>
                  </a:srgbClr>
                </a:gs>
                <a:gs pos="100000">
                  <a:srgbClr val="15406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5951A216-A33A-4CD5-9731-C4CBFA0F578F}"/>
                </a:ext>
              </a:extLst>
            </p:cNvPr>
            <p:cNvSpPr txBox="1"/>
            <p:nvPr/>
          </p:nvSpPr>
          <p:spPr>
            <a:xfrm>
              <a:off x="0" y="-38100"/>
              <a:ext cx="306999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id="{6927EF5B-9288-4D82-A1C1-FA0DCDECAB28}"/>
              </a:ext>
            </a:extLst>
          </p:cNvPr>
          <p:cNvSpPr txBox="1"/>
          <p:nvPr/>
        </p:nvSpPr>
        <p:spPr>
          <a:xfrm>
            <a:off x="1600200" y="1929377"/>
            <a:ext cx="10089227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      ŠKOLNÍ DRUŽINA</a:t>
            </a: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FAECD09-1E88-4528-9633-552F923AABA2}"/>
              </a:ext>
            </a:extLst>
          </p:cNvPr>
          <p:cNvSpPr txBox="1"/>
          <p:nvPr/>
        </p:nvSpPr>
        <p:spPr>
          <a:xfrm>
            <a:off x="8921734" y="3610078"/>
            <a:ext cx="4109533" cy="155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      ŠPP</a:t>
            </a: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F103781E-2346-4FCE-A151-2225755EACBD}"/>
              </a:ext>
            </a:extLst>
          </p:cNvPr>
          <p:cNvSpPr txBox="1"/>
          <p:nvPr/>
        </p:nvSpPr>
        <p:spPr>
          <a:xfrm>
            <a:off x="990600" y="3770254"/>
            <a:ext cx="17019771" cy="8569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cs-CZ" altLang="cs-CZ" sz="3600" dirty="0">
              <a:solidFill>
                <a:srgbClr val="FF0000"/>
              </a:solidFill>
              <a:latin typeface="Canva Sans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ranní družina, oběd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odpolední činnosti 13:00 – 14:30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vyzvedávat do 13:00, nebo až od 14:30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náhradní převlečení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platba přes Bakaláře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vychovatelka: Zuzana Rumlerová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další informace včetně kontaktů – viz obálka</a:t>
            </a:r>
          </a:p>
          <a:p>
            <a:endParaRPr lang="cs-CZ" altLang="cs-CZ" sz="3600" dirty="0">
              <a:solidFill>
                <a:srgbClr val="FF0000"/>
              </a:solidFill>
              <a:latin typeface="Canva Sans" panose="020B0604020202020204" charset="0"/>
            </a:endParaRPr>
          </a:p>
          <a:p>
            <a:endParaRPr lang="cs-CZ" altLang="cs-CZ" sz="3600" dirty="0">
              <a:solidFill>
                <a:srgbClr val="FF0000"/>
              </a:solidFill>
              <a:latin typeface="Canva Sans" panose="020B0604020202020204" charset="0"/>
            </a:endParaRPr>
          </a:p>
          <a:p>
            <a:endParaRPr lang="cs-CZ" sz="9600" dirty="0"/>
          </a:p>
          <a:p>
            <a:pPr algn="l">
              <a:lnSpc>
                <a:spcPts val="13190"/>
              </a:lnSpc>
            </a:pP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290492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E7D93C1A-0CA7-47EA-97C1-DAE10C56DD4C}"/>
              </a:ext>
            </a:extLst>
          </p:cNvPr>
          <p:cNvSpPr/>
          <p:nvPr/>
        </p:nvSpPr>
        <p:spPr>
          <a:xfrm flipV="1">
            <a:off x="9718125" y="0"/>
            <a:ext cx="8569875" cy="10287000"/>
          </a:xfrm>
          <a:custGeom>
            <a:avLst/>
            <a:gdLst/>
            <a:ahLst/>
            <a:cxnLst/>
            <a:rect l="l" t="t" r="r" b="b"/>
            <a:pathLst>
              <a:path w="8569875" h="10287000">
                <a:moveTo>
                  <a:pt x="0" y="10287000"/>
                </a:moveTo>
                <a:lnTo>
                  <a:pt x="8569875" y="10287000"/>
                </a:lnTo>
                <a:lnTo>
                  <a:pt x="856987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1084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431FB1A-26B9-4A02-8622-20DE04EF12A7}"/>
              </a:ext>
            </a:extLst>
          </p:cNvPr>
          <p:cNvGrpSpPr/>
          <p:nvPr/>
        </p:nvGrpSpPr>
        <p:grpSpPr>
          <a:xfrm>
            <a:off x="952500" y="1838989"/>
            <a:ext cx="7086600" cy="1599015"/>
            <a:chOff x="0" y="0"/>
            <a:chExt cx="3415826" cy="4064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7A7EEC-1AA8-443F-8FFB-B0D79D504BDC}"/>
                </a:ext>
              </a:extLst>
            </p:cNvPr>
            <p:cNvSpPr/>
            <p:nvPr/>
          </p:nvSpPr>
          <p:spPr>
            <a:xfrm>
              <a:off x="0" y="0"/>
              <a:ext cx="3415826" cy="406400"/>
            </a:xfrm>
            <a:custGeom>
              <a:avLst/>
              <a:gdLst/>
              <a:ahLst/>
              <a:cxnLst/>
              <a:rect l="l" t="t" r="r" b="b"/>
              <a:pathLst>
                <a:path w="3415826" h="406400">
                  <a:moveTo>
                    <a:pt x="3212626" y="0"/>
                  </a:moveTo>
                  <a:cubicBezTo>
                    <a:pt x="3324850" y="0"/>
                    <a:pt x="3415826" y="90976"/>
                    <a:pt x="3415826" y="203200"/>
                  </a:cubicBezTo>
                  <a:cubicBezTo>
                    <a:pt x="3415826" y="315424"/>
                    <a:pt x="3324850" y="406400"/>
                    <a:pt x="32126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8811048-6938-43C7-B912-3020B5EB9D99}"/>
                </a:ext>
              </a:extLst>
            </p:cNvPr>
            <p:cNvSpPr txBox="1"/>
            <p:nvPr/>
          </p:nvSpPr>
          <p:spPr>
            <a:xfrm>
              <a:off x="0" y="-38100"/>
              <a:ext cx="341582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3FC5D05F-A024-4F42-B02F-9768B35B7A7C}"/>
              </a:ext>
            </a:extLst>
          </p:cNvPr>
          <p:cNvSpPr txBox="1"/>
          <p:nvPr/>
        </p:nvSpPr>
        <p:spPr>
          <a:xfrm>
            <a:off x="1921092" y="1977237"/>
            <a:ext cx="4109533" cy="155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      ŠPP</a:t>
            </a: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ABC69D04-D8CA-469E-B609-0337F8EF6DFD}"/>
              </a:ext>
            </a:extLst>
          </p:cNvPr>
          <p:cNvSpPr txBox="1"/>
          <p:nvPr/>
        </p:nvSpPr>
        <p:spPr>
          <a:xfrm>
            <a:off x="952500" y="3504006"/>
            <a:ext cx="16383000" cy="10539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altLang="cs-CZ" sz="3600" dirty="0">
                <a:latin typeface="Canva Sans" panose="020B0604020202020204" charset="0"/>
              </a:rPr>
              <a:t>ŠPP – školní poradenské pracoviště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školní psycholožka (Iva Sedláčková)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speciální pedagožka (Eliška Pávková)</a:t>
            </a:r>
          </a:p>
          <a:p>
            <a:endParaRPr lang="cs-CZ" altLang="cs-CZ" sz="2800" dirty="0">
              <a:solidFill>
                <a:srgbClr val="FF0000"/>
              </a:solidFill>
              <a:latin typeface="Canva Sans" panose="020B0604020202020204" charset="0"/>
            </a:endParaRPr>
          </a:p>
          <a:p>
            <a:r>
              <a:rPr lang="cs-CZ" sz="2800" b="1" dirty="0">
                <a:latin typeface="Canva Sans" panose="020B0604020202020204" charset="0"/>
              </a:rPr>
              <a:t>Speciálně pedagogická depistáž v 1. ročníku</a:t>
            </a:r>
          </a:p>
          <a:p>
            <a:r>
              <a:rPr lang="cs-CZ" sz="2800" dirty="0">
                <a:latin typeface="Canva Sans" panose="020B0604020202020204" charset="0"/>
              </a:rPr>
              <a:t>Termín: říjen - listopad</a:t>
            </a:r>
          </a:p>
          <a:p>
            <a:r>
              <a:rPr lang="cs-CZ" sz="2800" dirty="0">
                <a:latin typeface="Canva Sans" panose="020B0604020202020204" charset="0"/>
              </a:rPr>
              <a:t>Depistáž se provádí pomocí standardizovaného testu, který se žákům zadává individuálně a hravou formou.</a:t>
            </a:r>
          </a:p>
          <a:p>
            <a:r>
              <a:rPr lang="cs-CZ" sz="2800" dirty="0">
                <a:latin typeface="Canva Sans" panose="020B0604020202020204" charset="0"/>
              </a:rPr>
              <a:t>Zjišťuje úroveň zrakového vnímání, sluchové percepce, jemné motoriky a </a:t>
            </a:r>
            <a:r>
              <a:rPr lang="cs-CZ" sz="2800" dirty="0" err="1">
                <a:latin typeface="Canva Sans" panose="020B0604020202020204" charset="0"/>
              </a:rPr>
              <a:t>grafomotoriky</a:t>
            </a:r>
            <a:r>
              <a:rPr lang="cs-CZ" sz="2800" dirty="0">
                <a:latin typeface="Canva Sans" panose="020B0604020202020204" charset="0"/>
              </a:rPr>
              <a:t>, a také artikulace, což jsou dovednosti důležité při nácvik čtení a psaní.</a:t>
            </a:r>
          </a:p>
          <a:p>
            <a:r>
              <a:rPr lang="cs-CZ" sz="2800" dirty="0">
                <a:latin typeface="Canva Sans" panose="020B0604020202020204" charset="0"/>
              </a:rPr>
              <a:t>Nastavením včasné pomoci předcházíme školnímu selhávání, zároveň depistáž pomáhá identifikovat děti s jazykovým nadáním.</a:t>
            </a:r>
          </a:p>
          <a:p>
            <a:r>
              <a:rPr lang="cs-CZ" sz="2800" dirty="0">
                <a:latin typeface="Canva Sans" panose="020B0604020202020204" charset="0"/>
              </a:rPr>
              <a:t>Výsledky depistáže včetně případných doporučení obdrží zákonní zástupci v písemné zprávě na individuálních konzultacích (listopad).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altLang="cs-CZ" sz="3600" dirty="0">
              <a:solidFill>
                <a:srgbClr val="FF0000"/>
              </a:solidFill>
              <a:latin typeface="Canva Sans" panose="020B0604020202020204" charset="0"/>
            </a:endParaRPr>
          </a:p>
          <a:p>
            <a:endParaRPr lang="cs-CZ" altLang="cs-CZ" sz="3600" dirty="0">
              <a:solidFill>
                <a:srgbClr val="FF0000"/>
              </a:solidFill>
              <a:latin typeface="Canva Sans" panose="020B0604020202020204" charset="0"/>
            </a:endParaRPr>
          </a:p>
          <a:p>
            <a:endParaRPr lang="cs-CZ" sz="9600" dirty="0"/>
          </a:p>
          <a:p>
            <a:pPr algn="l">
              <a:lnSpc>
                <a:spcPts val="13190"/>
              </a:lnSpc>
            </a:pP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BCD9680-C9C0-4B86-8867-74087BF08022}"/>
              </a:ext>
            </a:extLst>
          </p:cNvPr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4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E61708CF-9026-494D-8390-EE63A22458DF}"/>
              </a:ext>
            </a:extLst>
          </p:cNvPr>
          <p:cNvSpPr/>
          <p:nvPr/>
        </p:nvSpPr>
        <p:spPr>
          <a:xfrm flipV="1">
            <a:off x="9718125" y="0"/>
            <a:ext cx="8569875" cy="10287000"/>
          </a:xfrm>
          <a:custGeom>
            <a:avLst/>
            <a:gdLst/>
            <a:ahLst/>
            <a:cxnLst/>
            <a:rect l="l" t="t" r="r" b="b"/>
            <a:pathLst>
              <a:path w="8569875" h="10287000">
                <a:moveTo>
                  <a:pt x="0" y="10287000"/>
                </a:moveTo>
                <a:lnTo>
                  <a:pt x="8569875" y="10287000"/>
                </a:lnTo>
                <a:lnTo>
                  <a:pt x="856987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108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D0E2718D-74E8-4FD1-904D-A5490DB902B4}"/>
              </a:ext>
            </a:extLst>
          </p:cNvPr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549E9260-528F-4815-BBC3-5D0B5BE23FAC}"/>
              </a:ext>
            </a:extLst>
          </p:cNvPr>
          <p:cNvGrpSpPr/>
          <p:nvPr/>
        </p:nvGrpSpPr>
        <p:grpSpPr>
          <a:xfrm>
            <a:off x="838200" y="2095500"/>
            <a:ext cx="12193068" cy="1614093"/>
            <a:chOff x="0" y="0"/>
            <a:chExt cx="3069998" cy="406400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8DD9F8AA-35C0-47AC-BF5B-E4FCA658619C}"/>
                </a:ext>
              </a:extLst>
            </p:cNvPr>
            <p:cNvSpPr/>
            <p:nvPr/>
          </p:nvSpPr>
          <p:spPr>
            <a:xfrm>
              <a:off x="0" y="0"/>
              <a:ext cx="3069998" cy="406400"/>
            </a:xfrm>
            <a:custGeom>
              <a:avLst/>
              <a:gdLst/>
              <a:ahLst/>
              <a:cxnLst/>
              <a:rect l="l" t="t" r="r" b="b"/>
              <a:pathLst>
                <a:path w="3069998" h="406400">
                  <a:moveTo>
                    <a:pt x="2866798" y="0"/>
                  </a:moveTo>
                  <a:cubicBezTo>
                    <a:pt x="2979022" y="0"/>
                    <a:pt x="3069998" y="90976"/>
                    <a:pt x="3069998" y="203200"/>
                  </a:cubicBezTo>
                  <a:cubicBezTo>
                    <a:pt x="3069998" y="315424"/>
                    <a:pt x="2979022" y="406400"/>
                    <a:pt x="2866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649">
                    <a:alpha val="100000"/>
                  </a:srgbClr>
                </a:gs>
                <a:gs pos="100000">
                  <a:srgbClr val="15406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162BE088-CCCA-4523-85AA-828DF017B6C6}"/>
                </a:ext>
              </a:extLst>
            </p:cNvPr>
            <p:cNvSpPr txBox="1"/>
            <p:nvPr/>
          </p:nvSpPr>
          <p:spPr>
            <a:xfrm>
              <a:off x="0" y="-38100"/>
              <a:ext cx="306999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id="{BBA9E1E5-D04D-4A05-B66D-4FC37BF532F3}"/>
              </a:ext>
            </a:extLst>
          </p:cNvPr>
          <p:cNvSpPr txBox="1"/>
          <p:nvPr/>
        </p:nvSpPr>
        <p:spPr>
          <a:xfrm>
            <a:off x="0" y="2204283"/>
            <a:ext cx="14083188" cy="155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      VOLNOČASOVÉ AKTIVITY</a:t>
            </a: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EA428B1A-6D6A-4075-86F3-9F998D532574}"/>
              </a:ext>
            </a:extLst>
          </p:cNvPr>
          <p:cNvSpPr txBox="1"/>
          <p:nvPr/>
        </p:nvSpPr>
        <p:spPr>
          <a:xfrm>
            <a:off x="374423" y="4050652"/>
            <a:ext cx="16588284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sz="3600" b="1" dirty="0">
                <a:latin typeface="Canva Sans" panose="020B0604020202020204" charset="0"/>
              </a:rPr>
              <a:t>angličtina </a:t>
            </a:r>
            <a:r>
              <a:rPr lang="cs-CZ" sz="3600" dirty="0">
                <a:latin typeface="Canva Sans" panose="020B0604020202020204" charset="0"/>
              </a:rPr>
              <a:t>(ÚT 12:15 – 13:00, Tereza Bořková)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sz="3600" dirty="0">
              <a:latin typeface="Canva Sans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sz="3600" b="1" dirty="0">
                <a:latin typeface="Canva Sans" panose="020B0604020202020204" charset="0"/>
              </a:rPr>
              <a:t>kroužky v rámci školní družiny </a:t>
            </a:r>
            <a:r>
              <a:rPr lang="cs-CZ" sz="3600" dirty="0">
                <a:latin typeface="Canva Sans" panose="020B0604020202020204" charset="0"/>
              </a:rPr>
              <a:t>(informace dodá paní vychovatelka)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sz="3600" dirty="0">
              <a:latin typeface="Canva Sans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sz="3600" b="1" dirty="0">
                <a:latin typeface="Canva Sans" panose="020B0604020202020204" charset="0"/>
              </a:rPr>
              <a:t>Sovičky</a:t>
            </a:r>
            <a:r>
              <a:rPr lang="cs-CZ" sz="3600" dirty="0">
                <a:latin typeface="Canva Sans" panose="020B0604020202020204" charset="0"/>
              </a:rPr>
              <a:t> (ST 12:15 – 13:00, od října)</a:t>
            </a:r>
          </a:p>
          <a:p>
            <a:pPr>
              <a:defRPr/>
            </a:pPr>
            <a:r>
              <a:rPr lang="cs-CZ" sz="2000" dirty="0">
                <a:latin typeface="Canva Sans" panose="020B0604020202020204" charset="0"/>
              </a:rPr>
              <a:t>Naše škola se již 7. rokem věnuje práci s žáky s vyššími vzdělávacími potřebami, a i letos budeme otevírat v rámci této péče o žáky kroužek Sovičky pro žáky I. ročníku. Cílem Soviček je rozvíjet u žáků kreativitu, jemnou motoriku, spolupráci, logické myšlení, rozšiřovat slovní zásobu, trénovat postřeh, představivost a nabízet exkurze na zajímavá místa. Kroužek má omezenou kapacitu a doporučení o zařazení do kroužku dává třídní učitelka na základě aktivity a studijních výsledků žáka v rámci vyučování. Koordinátorkou podpory o nadané žáky je školní psycholožka Iva Sedláčková a Sovičky povede paní učitelka Lucie Víchová a paní asistentka Helena Vomáčková. </a:t>
            </a:r>
          </a:p>
          <a:p>
            <a:pPr>
              <a:defRPr/>
            </a:pPr>
            <a:endParaRPr lang="cs-CZ" sz="2000" dirty="0">
              <a:latin typeface="Canva Sans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sz="3600" b="1" dirty="0">
                <a:latin typeface="Canva Sans" panose="020B0604020202020204" charset="0"/>
              </a:rPr>
              <a:t>deskové hry </a:t>
            </a:r>
            <a:r>
              <a:rPr lang="cs-CZ" sz="3600" dirty="0">
                <a:latin typeface="Canva Sans" panose="020B0604020202020204" charset="0"/>
              </a:rPr>
              <a:t>(PO 12:15 – 13:00 pro 2. roč., 13:00/13:15 – 14:15 pro starší děti)</a:t>
            </a:r>
          </a:p>
          <a:p>
            <a:pPr>
              <a:defRPr/>
            </a:pPr>
            <a:r>
              <a:rPr lang="cs-CZ" sz="2000" dirty="0">
                <a:latin typeface="Canva Sans" panose="020B0604020202020204" charset="0"/>
              </a:rPr>
              <a:t>Kroužek je určen pro žáky od 2. – 5. ročníku. V individuálních případech lze zařadit i prvňáčka.</a:t>
            </a:r>
          </a:p>
        </p:txBody>
      </p:sp>
    </p:spTree>
    <p:extLst>
      <p:ext uri="{BB962C8B-B14F-4D97-AF65-F5344CB8AC3E}">
        <p14:creationId xmlns:p14="http://schemas.microsoft.com/office/powerpoint/2010/main" val="203206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DD950709-71B0-4472-BA62-3B9B94432727}"/>
              </a:ext>
            </a:extLst>
          </p:cNvPr>
          <p:cNvSpPr/>
          <p:nvPr/>
        </p:nvSpPr>
        <p:spPr>
          <a:xfrm flipV="1">
            <a:off x="9718125" y="0"/>
            <a:ext cx="8569875" cy="10287000"/>
          </a:xfrm>
          <a:custGeom>
            <a:avLst/>
            <a:gdLst/>
            <a:ahLst/>
            <a:cxnLst/>
            <a:rect l="l" t="t" r="r" b="b"/>
            <a:pathLst>
              <a:path w="8569875" h="10287000">
                <a:moveTo>
                  <a:pt x="0" y="10287000"/>
                </a:moveTo>
                <a:lnTo>
                  <a:pt x="8569875" y="10287000"/>
                </a:lnTo>
                <a:lnTo>
                  <a:pt x="856987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108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025D48D1-0CDF-48A6-944C-A936EC342E31}"/>
              </a:ext>
            </a:extLst>
          </p:cNvPr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F4D380B9-DBBF-45DA-9723-1662A439D0A9}"/>
              </a:ext>
            </a:extLst>
          </p:cNvPr>
          <p:cNvGrpSpPr/>
          <p:nvPr/>
        </p:nvGrpSpPr>
        <p:grpSpPr>
          <a:xfrm>
            <a:off x="838200" y="2095500"/>
            <a:ext cx="12193068" cy="1614093"/>
            <a:chOff x="0" y="0"/>
            <a:chExt cx="3069998" cy="406400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C48D84D-F5C7-457B-B52E-DD6C2EC76717}"/>
                </a:ext>
              </a:extLst>
            </p:cNvPr>
            <p:cNvSpPr/>
            <p:nvPr/>
          </p:nvSpPr>
          <p:spPr>
            <a:xfrm>
              <a:off x="0" y="0"/>
              <a:ext cx="3069998" cy="406400"/>
            </a:xfrm>
            <a:custGeom>
              <a:avLst/>
              <a:gdLst/>
              <a:ahLst/>
              <a:cxnLst/>
              <a:rect l="l" t="t" r="r" b="b"/>
              <a:pathLst>
                <a:path w="3069998" h="406400">
                  <a:moveTo>
                    <a:pt x="2866798" y="0"/>
                  </a:moveTo>
                  <a:cubicBezTo>
                    <a:pt x="2979022" y="0"/>
                    <a:pt x="3069998" y="90976"/>
                    <a:pt x="3069998" y="203200"/>
                  </a:cubicBezTo>
                  <a:cubicBezTo>
                    <a:pt x="3069998" y="315424"/>
                    <a:pt x="2979022" y="406400"/>
                    <a:pt x="2866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649">
                    <a:alpha val="100000"/>
                  </a:srgbClr>
                </a:gs>
                <a:gs pos="100000">
                  <a:srgbClr val="15406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19D76E1D-6CF7-41EF-84AA-0C666695E586}"/>
                </a:ext>
              </a:extLst>
            </p:cNvPr>
            <p:cNvSpPr txBox="1"/>
            <p:nvPr/>
          </p:nvSpPr>
          <p:spPr>
            <a:xfrm>
              <a:off x="0" y="-38100"/>
              <a:ext cx="306999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id="{2996A633-9773-4A7C-8CCE-B736659A6E39}"/>
              </a:ext>
            </a:extLst>
          </p:cNvPr>
          <p:cNvSpPr txBox="1"/>
          <p:nvPr/>
        </p:nvSpPr>
        <p:spPr>
          <a:xfrm>
            <a:off x="1890120" y="2204283"/>
            <a:ext cx="10089227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      </a:t>
            </a: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70702E55-63C6-46CE-AE1B-4468D3067D17}"/>
              </a:ext>
            </a:extLst>
          </p:cNvPr>
          <p:cNvSpPr txBox="1"/>
          <p:nvPr/>
        </p:nvSpPr>
        <p:spPr>
          <a:xfrm>
            <a:off x="647700" y="4005787"/>
            <a:ext cx="16992600" cy="6343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seznam pomůcek – viz email, vše podepsat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600" dirty="0"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pomůcky, které zakoupí škola – čtvrtky A4, A3, mazací tabulku s fixem, temperové barvy, paletku, barevné papíry, černý fix, náhradní lepidlo, plastovou obálku (na lístečky, doklady, důležité věci), sešity, pracovní učebnice/sešity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600" dirty="0">
              <a:latin typeface="Canva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anglický jazyk pomůcky – plastovou obálku s drukem A4, plastovou obálku s drukem A5, 10 gumiček/ kancelářských svorek, sešit A4 bez linek, malé lepidlo, psací potřeby a pastelky (= penál)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4BE8D14-A97D-4B16-B1A7-8A21C2A23B40}"/>
              </a:ext>
            </a:extLst>
          </p:cNvPr>
          <p:cNvSpPr txBox="1"/>
          <p:nvPr/>
        </p:nvSpPr>
        <p:spPr>
          <a:xfrm>
            <a:off x="2024336" y="2267122"/>
            <a:ext cx="9961189" cy="155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        POMŮCKY</a:t>
            </a: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160135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49D9C757-E4B2-49A3-BC52-2B12EB86800D}"/>
              </a:ext>
            </a:extLst>
          </p:cNvPr>
          <p:cNvGrpSpPr/>
          <p:nvPr/>
        </p:nvGrpSpPr>
        <p:grpSpPr>
          <a:xfrm>
            <a:off x="838200" y="1751619"/>
            <a:ext cx="12193068" cy="1614093"/>
            <a:chOff x="0" y="0"/>
            <a:chExt cx="3069998" cy="4064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A29ED11B-E233-4620-B60C-EB3D33875C3D}"/>
                </a:ext>
              </a:extLst>
            </p:cNvPr>
            <p:cNvSpPr/>
            <p:nvPr/>
          </p:nvSpPr>
          <p:spPr>
            <a:xfrm>
              <a:off x="0" y="0"/>
              <a:ext cx="3069998" cy="406400"/>
            </a:xfrm>
            <a:custGeom>
              <a:avLst/>
              <a:gdLst/>
              <a:ahLst/>
              <a:cxnLst/>
              <a:rect l="l" t="t" r="r" b="b"/>
              <a:pathLst>
                <a:path w="3069998" h="406400">
                  <a:moveTo>
                    <a:pt x="2866798" y="0"/>
                  </a:moveTo>
                  <a:cubicBezTo>
                    <a:pt x="2979022" y="0"/>
                    <a:pt x="3069998" y="90976"/>
                    <a:pt x="3069998" y="203200"/>
                  </a:cubicBezTo>
                  <a:cubicBezTo>
                    <a:pt x="3069998" y="315424"/>
                    <a:pt x="2979022" y="406400"/>
                    <a:pt x="2866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649">
                    <a:alpha val="100000"/>
                  </a:srgbClr>
                </a:gs>
                <a:gs pos="100000">
                  <a:srgbClr val="15406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04B26402-8E25-4DAE-83C6-AA9A35D0E479}"/>
                </a:ext>
              </a:extLst>
            </p:cNvPr>
            <p:cNvSpPr txBox="1"/>
            <p:nvPr/>
          </p:nvSpPr>
          <p:spPr>
            <a:xfrm>
              <a:off x="0" y="-38100"/>
              <a:ext cx="306999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E0F6F799-BF14-417A-B61E-41C510E935D2}"/>
              </a:ext>
            </a:extLst>
          </p:cNvPr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32DA4BC9-115C-441A-83CA-7FDDE83C0DD6}"/>
              </a:ext>
            </a:extLst>
          </p:cNvPr>
          <p:cNvSpPr/>
          <p:nvPr/>
        </p:nvSpPr>
        <p:spPr>
          <a:xfrm flipV="1">
            <a:off x="9718125" y="0"/>
            <a:ext cx="8569875" cy="10287000"/>
          </a:xfrm>
          <a:custGeom>
            <a:avLst/>
            <a:gdLst/>
            <a:ahLst/>
            <a:cxnLst/>
            <a:rect l="l" t="t" r="r" b="b"/>
            <a:pathLst>
              <a:path w="8569875" h="10287000">
                <a:moveTo>
                  <a:pt x="0" y="10287000"/>
                </a:moveTo>
                <a:lnTo>
                  <a:pt x="8569875" y="10287000"/>
                </a:lnTo>
                <a:lnTo>
                  <a:pt x="856987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108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190C6B07-24F5-4EED-BE2E-E9241F1C741C}"/>
              </a:ext>
            </a:extLst>
          </p:cNvPr>
          <p:cNvSpPr txBox="1"/>
          <p:nvPr/>
        </p:nvSpPr>
        <p:spPr>
          <a:xfrm>
            <a:off x="2743200" y="1900673"/>
            <a:ext cx="9961189" cy="155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        OBÁLKY</a:t>
            </a: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6C0693E-D04C-4D1D-809E-FCC184B1BE6A}"/>
              </a:ext>
            </a:extLst>
          </p:cNvPr>
          <p:cNvSpPr txBox="1"/>
          <p:nvPr/>
        </p:nvSpPr>
        <p:spPr>
          <a:xfrm>
            <a:off x="647700" y="3848100"/>
            <a:ext cx="16992600" cy="6805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buAutoNum type="arabicPeriod"/>
            </a:pPr>
            <a:r>
              <a:rPr lang="cs-CZ" altLang="cs-CZ" sz="3000" b="1" dirty="0">
                <a:latin typeface="Canva Sans" panose="020B0604020202020204" charset="0"/>
              </a:rPr>
              <a:t>ŽLUTÁ – odnést si domů</a:t>
            </a:r>
          </a:p>
          <a:p>
            <a:pPr marL="571500" indent="-571500">
              <a:buFontTx/>
              <a:buChar char="-"/>
            </a:pPr>
            <a:r>
              <a:rPr lang="cs-CZ" altLang="cs-CZ" sz="3000" dirty="0">
                <a:latin typeface="Canva Sans" panose="020B0604020202020204" charset="0"/>
              </a:rPr>
              <a:t>přístupová hesla do Bakalářů (třídní fond, elektronická ŽK, omluvenky)</a:t>
            </a:r>
          </a:p>
          <a:p>
            <a:pPr marL="571500" indent="-571500">
              <a:buFontTx/>
              <a:buChar char="-"/>
            </a:pPr>
            <a:r>
              <a:rPr lang="cs-CZ" altLang="cs-CZ" sz="3000" dirty="0">
                <a:latin typeface="Canva Sans" panose="020B0604020202020204" charset="0"/>
              </a:rPr>
              <a:t>přístupové heslo MS Office – </a:t>
            </a:r>
            <a:r>
              <a:rPr lang="cs-CZ" altLang="cs-CZ" sz="3000" dirty="0" err="1">
                <a:latin typeface="Canva Sans" panose="020B0604020202020204" charset="0"/>
              </a:rPr>
              <a:t>Teamsy</a:t>
            </a:r>
            <a:r>
              <a:rPr lang="cs-CZ" altLang="cs-CZ" sz="3000" dirty="0">
                <a:latin typeface="Canva Sans" panose="020B0604020202020204" charset="0"/>
              </a:rPr>
              <a:t> (zaktivovat do měsíce)</a:t>
            </a:r>
          </a:p>
          <a:p>
            <a:pPr marL="571500" indent="-571500">
              <a:buFontTx/>
              <a:buChar char="-"/>
            </a:pPr>
            <a:r>
              <a:rPr lang="cs-CZ" altLang="cs-CZ" sz="3000" dirty="0">
                <a:latin typeface="Canva Sans" panose="020B0604020202020204" charset="0"/>
              </a:rPr>
              <a:t>seznam pomůcek</a:t>
            </a:r>
          </a:p>
          <a:p>
            <a:pPr marL="571500" indent="-571500">
              <a:buFontTx/>
              <a:buChar char="-"/>
            </a:pPr>
            <a:r>
              <a:rPr lang="cs-CZ" altLang="cs-CZ" sz="3000" dirty="0">
                <a:latin typeface="Canva Sans" panose="020B0604020202020204" charset="0"/>
              </a:rPr>
              <a:t>informace k bezhotovostním platbám – třídní fond</a:t>
            </a:r>
          </a:p>
          <a:p>
            <a:pPr marL="571500" indent="-571500">
              <a:buFontTx/>
              <a:buChar char="-"/>
            </a:pPr>
            <a:r>
              <a:rPr lang="cs-CZ" altLang="cs-CZ" sz="3000" dirty="0">
                <a:latin typeface="Canva Sans" panose="020B0604020202020204" charset="0"/>
              </a:rPr>
              <a:t>návod k použití modulu na bezhotovostní platby – třídní fond</a:t>
            </a:r>
          </a:p>
          <a:p>
            <a:pPr marL="571500" indent="-571500">
              <a:buFontTx/>
              <a:buChar char="-"/>
            </a:pPr>
            <a:r>
              <a:rPr lang="cs-CZ" altLang="cs-CZ" sz="3000" dirty="0">
                <a:latin typeface="Canva Sans" panose="020B0604020202020204" charset="0"/>
              </a:rPr>
              <a:t>informace k elektronické žákovské knížce</a:t>
            </a:r>
          </a:p>
          <a:p>
            <a:pPr marL="571500" indent="-571500">
              <a:buFontTx/>
              <a:buChar char="-"/>
            </a:pPr>
            <a:r>
              <a:rPr lang="cs-CZ" altLang="cs-CZ" sz="3000" dirty="0">
                <a:latin typeface="Canva Sans" panose="020B0604020202020204" charset="0"/>
              </a:rPr>
              <a:t>informace o družině + přihláška do družiny</a:t>
            </a:r>
          </a:p>
          <a:p>
            <a:pPr marL="571500" indent="-571500">
              <a:buFontTx/>
              <a:buChar char="-"/>
            </a:pPr>
            <a:endParaRPr lang="cs-CZ" altLang="cs-CZ" sz="3000" dirty="0">
              <a:solidFill>
                <a:srgbClr val="FF0000"/>
              </a:solidFill>
              <a:latin typeface="Canva Sans" panose="020B0604020202020204" charset="0"/>
            </a:endParaRPr>
          </a:p>
          <a:p>
            <a:r>
              <a:rPr lang="cs-CZ" altLang="cs-CZ" sz="3000" b="1" dirty="0">
                <a:latin typeface="Canva Sans" panose="020B0604020202020204" charset="0"/>
              </a:rPr>
              <a:t>2. ŠEDÁ – vyplnit a odevzdat ve škole</a:t>
            </a:r>
          </a:p>
          <a:p>
            <a:pPr marL="571500" indent="-571500">
              <a:buFontTx/>
              <a:buChar char="-"/>
            </a:pPr>
            <a:r>
              <a:rPr lang="cs-CZ" altLang="cs-CZ" sz="3000" dirty="0">
                <a:latin typeface="Canva Sans" panose="020B0604020202020204" charset="0"/>
              </a:rPr>
              <a:t>souhlas GDPR</a:t>
            </a:r>
          </a:p>
          <a:p>
            <a:pPr marL="571500" indent="-571500">
              <a:buFontTx/>
              <a:buChar char="-"/>
            </a:pPr>
            <a:r>
              <a:rPr lang="cs-CZ" altLang="cs-CZ" sz="3000" dirty="0">
                <a:latin typeface="Canva Sans" panose="020B0604020202020204" charset="0"/>
              </a:rPr>
              <a:t>kontaktní údaje, připsat zdravotní omezení, pokud nějaké je</a:t>
            </a:r>
          </a:p>
          <a:p>
            <a:endParaRPr lang="cs-CZ" altLang="cs-CZ" sz="3000" dirty="0">
              <a:latin typeface="Canva Sans" panose="020B0604020202020204" charset="0"/>
            </a:endParaRPr>
          </a:p>
          <a:p>
            <a:pPr marL="518160" lvl="1" algn="l">
              <a:lnSpc>
                <a:spcPts val="6719"/>
              </a:lnSpc>
            </a:pP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15830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7604" y="3426324"/>
            <a:ext cx="10086493" cy="1614093"/>
            <a:chOff x="0" y="0"/>
            <a:chExt cx="253960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39600" cy="406400"/>
            </a:xfrm>
            <a:custGeom>
              <a:avLst/>
              <a:gdLst/>
              <a:ahLst/>
              <a:cxnLst/>
              <a:rect l="l" t="t" r="r" b="b"/>
              <a:pathLst>
                <a:path w="2539600" h="406400">
                  <a:moveTo>
                    <a:pt x="2336400" y="0"/>
                  </a:moveTo>
                  <a:cubicBezTo>
                    <a:pt x="2448624" y="0"/>
                    <a:pt x="2539600" y="90976"/>
                    <a:pt x="2539600" y="203200"/>
                  </a:cubicBezTo>
                  <a:cubicBezTo>
                    <a:pt x="2539600" y="315424"/>
                    <a:pt x="2448624" y="406400"/>
                    <a:pt x="23364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396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1286275" y="1846814"/>
            <a:ext cx="6942049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>
                <a:solidFill>
                  <a:srgbClr val="002F59"/>
                </a:solidFill>
                <a:latin typeface="Oswald Bold"/>
                <a:ea typeface="Oswald Bold"/>
                <a:cs typeface="Oswald Bold"/>
                <a:sym typeface="Oswald Bold"/>
              </a:rPr>
              <a:t>DŮLEŽITÉ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6275" y="3326036"/>
            <a:ext cx="8115300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KONTAKTY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7911139" y="0"/>
            <a:ext cx="10376861" cy="6524451"/>
          </a:xfrm>
          <a:custGeom>
            <a:avLst/>
            <a:gdLst/>
            <a:ahLst/>
            <a:cxnLst/>
            <a:rect l="l" t="t" r="r" b="b"/>
            <a:pathLst>
              <a:path w="10376861" h="6524451">
                <a:moveTo>
                  <a:pt x="0" y="6524451"/>
                </a:moveTo>
                <a:lnTo>
                  <a:pt x="10376861" y="6524451"/>
                </a:lnTo>
                <a:lnTo>
                  <a:pt x="10376861" y="0"/>
                </a:lnTo>
                <a:lnTo>
                  <a:pt x="0" y="0"/>
                </a:lnTo>
                <a:lnTo>
                  <a:pt x="0" y="65244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 rot="5400000">
            <a:off x="13096150" y="1172691"/>
            <a:ext cx="3623560" cy="3821747"/>
            <a:chOff x="0" y="0"/>
            <a:chExt cx="406400" cy="4286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6400" cy="428628"/>
            </a:xfrm>
            <a:custGeom>
              <a:avLst/>
              <a:gdLst/>
              <a:ahLst/>
              <a:cxnLst/>
              <a:rect l="l" t="t" r="r" b="b"/>
              <a:pathLst>
                <a:path w="406400" h="428628">
                  <a:moveTo>
                    <a:pt x="203200" y="0"/>
                  </a:moveTo>
                  <a:cubicBezTo>
                    <a:pt x="315424" y="0"/>
                    <a:pt x="406400" y="95952"/>
                    <a:pt x="406400" y="214314"/>
                  </a:cubicBezTo>
                  <a:cubicBezTo>
                    <a:pt x="406400" y="332676"/>
                    <a:pt x="315424" y="428628"/>
                    <a:pt x="203200" y="428628"/>
                  </a:cubicBezTo>
                  <a:lnTo>
                    <a:pt x="203200" y="428628"/>
                  </a:lnTo>
                  <a:cubicBezTo>
                    <a:pt x="90976" y="428628"/>
                    <a:pt x="0" y="332676"/>
                    <a:pt x="0" y="214314"/>
                  </a:cubicBezTo>
                  <a:cubicBezTo>
                    <a:pt x="0" y="9595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06400" cy="466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576280" y="2018264"/>
            <a:ext cx="2663301" cy="2057400"/>
          </a:xfrm>
          <a:custGeom>
            <a:avLst/>
            <a:gdLst/>
            <a:ahLst/>
            <a:cxnLst/>
            <a:rect l="l" t="t" r="r" b="b"/>
            <a:pathLst>
              <a:path w="2663301" h="2057400">
                <a:moveTo>
                  <a:pt x="0" y="0"/>
                </a:moveTo>
                <a:lnTo>
                  <a:pt x="2663301" y="0"/>
                </a:lnTo>
                <a:lnTo>
                  <a:pt x="266330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719021" y="5293959"/>
            <a:ext cx="600011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ředitelna: </a:t>
            </a:r>
            <a:r>
              <a:rPr lang="en-US" sz="4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461 612 385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9021" y="6048973"/>
            <a:ext cx="5325904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účetní: </a:t>
            </a:r>
            <a:r>
              <a:rPr lang="en-US" sz="4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606 731 032</a:t>
            </a:r>
          </a:p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461 612 275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9021" y="7585038"/>
            <a:ext cx="534003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jídelna: </a:t>
            </a:r>
            <a:r>
              <a:rPr lang="en-US" sz="4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731 438 014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9021" y="8340053"/>
            <a:ext cx="8430419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email na školu: </a:t>
            </a:r>
            <a:r>
              <a:rPr lang="en-US" sz="4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1zs@litomysl.cz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9021" y="9095068"/>
            <a:ext cx="16849958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email </a:t>
            </a:r>
            <a:r>
              <a:rPr lang="en-US" sz="44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</a:t>
            </a:r>
            <a:r>
              <a:rPr lang="en-US" sz="44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tř</a:t>
            </a:r>
            <a:r>
              <a:rPr lang="en-US" sz="44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učitelku</a:t>
            </a:r>
            <a:r>
              <a:rPr lang="en-US" sz="44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lang="cs-CZ" sz="4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lucie</a:t>
            </a:r>
            <a:r>
              <a:rPr lang="en-US" sz="4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r>
              <a:rPr lang="cs-CZ" sz="44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vichova</a:t>
            </a:r>
            <a:r>
              <a:rPr lang="en-US" sz="4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@1zs.litomysl.cz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3126569" y="0"/>
            <a:ext cx="5161431" cy="10287000"/>
          </a:xfrm>
          <a:custGeom>
            <a:avLst/>
            <a:gdLst/>
            <a:ahLst/>
            <a:cxnLst/>
            <a:rect l="l" t="t" r="r" b="b"/>
            <a:pathLst>
              <a:path w="5161431" h="10287000">
                <a:moveTo>
                  <a:pt x="0" y="10287000"/>
                </a:moveTo>
                <a:lnTo>
                  <a:pt x="5161431" y="10287000"/>
                </a:lnTo>
                <a:lnTo>
                  <a:pt x="516143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417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0" y="3525133"/>
            <a:ext cx="10086493" cy="1614093"/>
            <a:chOff x="0" y="0"/>
            <a:chExt cx="25396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9600" cy="406400"/>
            </a:xfrm>
            <a:custGeom>
              <a:avLst/>
              <a:gdLst/>
              <a:ahLst/>
              <a:cxnLst/>
              <a:rect l="l" t="t" r="r" b="b"/>
              <a:pathLst>
                <a:path w="2539600" h="406400">
                  <a:moveTo>
                    <a:pt x="2336400" y="0"/>
                  </a:moveTo>
                  <a:cubicBezTo>
                    <a:pt x="2448624" y="0"/>
                    <a:pt x="2539600" y="90976"/>
                    <a:pt x="2539600" y="203200"/>
                  </a:cubicBezTo>
                  <a:cubicBezTo>
                    <a:pt x="2539600" y="315424"/>
                    <a:pt x="2448624" y="406400"/>
                    <a:pt x="23364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396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983125"/>
            <a:ext cx="6942049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>
                <a:solidFill>
                  <a:srgbClr val="002F59"/>
                </a:solidFill>
                <a:latin typeface="Oswald Bold"/>
                <a:ea typeface="Oswald Bold"/>
                <a:cs typeface="Oswald Bold"/>
                <a:sym typeface="Oswald Bold"/>
              </a:rPr>
              <a:t>ORGANIZACE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12114"/>
            <a:ext cx="8115300" cy="160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ŠKOLNÍHO ROKU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040844"/>
            <a:ext cx="1105074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zahájení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šk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roku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pondělí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září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035231"/>
            <a:ext cx="10782300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konec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1.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pololetí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 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29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ledna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8027736"/>
            <a:ext cx="11620500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konec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2.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pololetí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 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30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června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0431099" y="2301716"/>
            <a:ext cx="10287000" cy="5683568"/>
          </a:xfrm>
          <a:custGeom>
            <a:avLst/>
            <a:gdLst/>
            <a:ahLst/>
            <a:cxnLst/>
            <a:rect l="l" t="t" r="r" b="b"/>
            <a:pathLst>
              <a:path w="10287000" h="5683568">
                <a:moveTo>
                  <a:pt x="0" y="0"/>
                </a:moveTo>
                <a:lnTo>
                  <a:pt x="10287000" y="0"/>
                </a:lnTo>
                <a:lnTo>
                  <a:pt x="10287000" y="5683568"/>
                </a:lnTo>
                <a:lnTo>
                  <a:pt x="0" y="5683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1993074" y="1001115"/>
            <a:ext cx="4442543" cy="4685524"/>
            <a:chOff x="0" y="0"/>
            <a:chExt cx="406400" cy="4286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428628"/>
            </a:xfrm>
            <a:custGeom>
              <a:avLst/>
              <a:gdLst/>
              <a:ahLst/>
              <a:cxnLst/>
              <a:rect l="l" t="t" r="r" b="b"/>
              <a:pathLst>
                <a:path w="406400" h="428628">
                  <a:moveTo>
                    <a:pt x="203200" y="0"/>
                  </a:moveTo>
                  <a:cubicBezTo>
                    <a:pt x="315424" y="0"/>
                    <a:pt x="406400" y="95952"/>
                    <a:pt x="406400" y="214314"/>
                  </a:cubicBezTo>
                  <a:cubicBezTo>
                    <a:pt x="406400" y="332676"/>
                    <a:pt x="315424" y="428628"/>
                    <a:pt x="203200" y="428628"/>
                  </a:cubicBezTo>
                  <a:lnTo>
                    <a:pt x="203200" y="428628"/>
                  </a:lnTo>
                  <a:cubicBezTo>
                    <a:pt x="90976" y="428628"/>
                    <a:pt x="0" y="332676"/>
                    <a:pt x="0" y="214314"/>
                  </a:cubicBezTo>
                  <a:cubicBezTo>
                    <a:pt x="0" y="9595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400" cy="466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925742" y="3268834"/>
            <a:ext cx="10399935" cy="1614093"/>
            <a:chOff x="0" y="0"/>
            <a:chExt cx="2618519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18519" cy="406400"/>
            </a:xfrm>
            <a:custGeom>
              <a:avLst/>
              <a:gdLst/>
              <a:ahLst/>
              <a:cxnLst/>
              <a:rect l="l" t="t" r="r" b="b"/>
              <a:pathLst>
                <a:path w="2618519" h="406400">
                  <a:moveTo>
                    <a:pt x="2415319" y="0"/>
                  </a:moveTo>
                  <a:cubicBezTo>
                    <a:pt x="2527543" y="0"/>
                    <a:pt x="2618519" y="90976"/>
                    <a:pt x="2618519" y="203200"/>
                  </a:cubicBezTo>
                  <a:cubicBezTo>
                    <a:pt x="2618519" y="315424"/>
                    <a:pt x="2527543" y="406400"/>
                    <a:pt x="241531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61851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871584" y="2158911"/>
            <a:ext cx="4139618" cy="2369931"/>
          </a:xfrm>
          <a:custGeom>
            <a:avLst/>
            <a:gdLst/>
            <a:ahLst/>
            <a:cxnLst/>
            <a:rect l="l" t="t" r="r" b="b"/>
            <a:pathLst>
              <a:path w="4139618" h="2369931">
                <a:moveTo>
                  <a:pt x="0" y="0"/>
                </a:moveTo>
                <a:lnTo>
                  <a:pt x="4139618" y="0"/>
                </a:lnTo>
                <a:lnTo>
                  <a:pt x="4139618" y="2369932"/>
                </a:lnTo>
                <a:lnTo>
                  <a:pt x="0" y="2369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1"/>
          <p:nvPr/>
        </p:nvSpPr>
        <p:spPr>
          <a:xfrm>
            <a:off x="1028700" y="8188325"/>
            <a:ext cx="14976657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Za spolupráci budeme moc rádi! Stačí se domluvit s třídní učitelkou.</a:t>
            </a:r>
          </a:p>
        </p:txBody>
      </p:sp>
      <p:sp>
        <p:nvSpPr>
          <p:cNvPr id="12" name="Freeform 12"/>
          <p:cNvSpPr/>
          <p:nvPr/>
        </p:nvSpPr>
        <p:spPr>
          <a:xfrm>
            <a:off x="6207765" y="9230570"/>
            <a:ext cx="617010" cy="617010"/>
          </a:xfrm>
          <a:custGeom>
            <a:avLst/>
            <a:gdLst/>
            <a:ahLst/>
            <a:cxnLst/>
            <a:rect l="l" t="t" r="r" b="b"/>
            <a:pathLst>
              <a:path w="617010" h="617010">
                <a:moveTo>
                  <a:pt x="0" y="0"/>
                </a:moveTo>
                <a:lnTo>
                  <a:pt x="617010" y="0"/>
                </a:lnTo>
                <a:lnTo>
                  <a:pt x="617010" y="617010"/>
                </a:lnTo>
                <a:lnTo>
                  <a:pt x="0" y="6170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1028700" y="1587924"/>
            <a:ext cx="6865156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>
                <a:solidFill>
                  <a:srgbClr val="002F59"/>
                </a:solidFill>
                <a:latin typeface="Oswald Bold"/>
                <a:ea typeface="Oswald Bold"/>
                <a:cs typeface="Oswald Bold"/>
                <a:sym typeface="Oswald Bold"/>
              </a:rPr>
              <a:t>SPOLUPRÁCE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7170" y="3287354"/>
            <a:ext cx="9961189" cy="155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   </a:t>
            </a:r>
            <a:r>
              <a:rPr lang="en-US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RODIČŮ A ŠKOLY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057775"/>
            <a:ext cx="14201970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spolupráci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vámi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nám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záleží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190932"/>
            <a:ext cx="14976657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Máte zajímavé zážitky, zkušenosti či povolání a chtěli byste se zúčastnit výuky?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0542482" y="3740525"/>
            <a:ext cx="10149737" cy="5341299"/>
          </a:xfrm>
          <a:custGeom>
            <a:avLst/>
            <a:gdLst/>
            <a:ahLst/>
            <a:cxnLst/>
            <a:rect l="l" t="t" r="r" b="b"/>
            <a:pathLst>
              <a:path w="10149737" h="5341299">
                <a:moveTo>
                  <a:pt x="0" y="5341299"/>
                </a:moveTo>
                <a:lnTo>
                  <a:pt x="10149737" y="5341299"/>
                </a:lnTo>
                <a:lnTo>
                  <a:pt x="10149737" y="0"/>
                </a:lnTo>
                <a:lnTo>
                  <a:pt x="0" y="0"/>
                </a:lnTo>
                <a:lnTo>
                  <a:pt x="0" y="53412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261760" y="664916"/>
            <a:ext cx="7026115" cy="702611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1247129" y="2708111"/>
            <a:ext cx="5055377" cy="3703064"/>
          </a:xfrm>
          <a:custGeom>
            <a:avLst/>
            <a:gdLst/>
            <a:ahLst/>
            <a:cxnLst/>
            <a:rect l="l" t="t" r="r" b="b"/>
            <a:pathLst>
              <a:path w="5055377" h="3703064">
                <a:moveTo>
                  <a:pt x="0" y="0"/>
                </a:moveTo>
                <a:lnTo>
                  <a:pt x="5055377" y="0"/>
                </a:lnTo>
                <a:lnTo>
                  <a:pt x="5055377" y="3703064"/>
                </a:lnTo>
                <a:lnTo>
                  <a:pt x="0" y="3703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8" name="Group 8"/>
          <p:cNvGrpSpPr/>
          <p:nvPr/>
        </p:nvGrpSpPr>
        <p:grpSpPr>
          <a:xfrm>
            <a:off x="281914" y="4177973"/>
            <a:ext cx="10411245" cy="1614093"/>
            <a:chOff x="0" y="0"/>
            <a:chExt cx="2621367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21367" cy="406400"/>
            </a:xfrm>
            <a:custGeom>
              <a:avLst/>
              <a:gdLst/>
              <a:ahLst/>
              <a:cxnLst/>
              <a:rect l="l" t="t" r="r" b="b"/>
              <a:pathLst>
                <a:path w="2621367" h="406400">
                  <a:moveTo>
                    <a:pt x="2418167" y="0"/>
                  </a:moveTo>
                  <a:cubicBezTo>
                    <a:pt x="2530391" y="0"/>
                    <a:pt x="2621367" y="90976"/>
                    <a:pt x="2621367" y="203200"/>
                  </a:cubicBezTo>
                  <a:cubicBezTo>
                    <a:pt x="2621367" y="315424"/>
                    <a:pt x="2530391" y="406400"/>
                    <a:pt x="24181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62136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13625" y="4232118"/>
            <a:ext cx="9871120" cy="159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87"/>
              </a:lnSpc>
            </a:pPr>
            <a:r>
              <a:rPr lang="en-US" sz="9419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PRO VAŠE DOTAZY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039" y="2578959"/>
            <a:ext cx="6865156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 dirty="0">
                <a:solidFill>
                  <a:srgbClr val="002F59"/>
                </a:solidFill>
                <a:latin typeface="Oswald Bold"/>
                <a:ea typeface="Oswald Bold"/>
                <a:cs typeface="Oswald Bold"/>
                <a:sym typeface="Oswald Bold"/>
              </a:rPr>
              <a:t>PROSTOR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0542482" y="3740525"/>
            <a:ext cx="10149737" cy="5341299"/>
          </a:xfrm>
          <a:custGeom>
            <a:avLst/>
            <a:gdLst/>
            <a:ahLst/>
            <a:cxnLst/>
            <a:rect l="l" t="t" r="r" b="b"/>
            <a:pathLst>
              <a:path w="10149737" h="5341299">
                <a:moveTo>
                  <a:pt x="0" y="5341299"/>
                </a:moveTo>
                <a:lnTo>
                  <a:pt x="10149737" y="5341299"/>
                </a:lnTo>
                <a:lnTo>
                  <a:pt x="10149737" y="0"/>
                </a:lnTo>
                <a:lnTo>
                  <a:pt x="0" y="0"/>
                </a:lnTo>
                <a:lnTo>
                  <a:pt x="0" y="53412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261760" y="664916"/>
            <a:ext cx="7026115" cy="702611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281914" y="4143897"/>
            <a:ext cx="10411245" cy="1614093"/>
            <a:chOff x="0" y="0"/>
            <a:chExt cx="262136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21367" cy="406400"/>
            </a:xfrm>
            <a:custGeom>
              <a:avLst/>
              <a:gdLst/>
              <a:ahLst/>
              <a:cxnLst/>
              <a:rect l="l" t="t" r="r" b="b"/>
              <a:pathLst>
                <a:path w="2621367" h="406400">
                  <a:moveTo>
                    <a:pt x="2418167" y="0"/>
                  </a:moveTo>
                  <a:cubicBezTo>
                    <a:pt x="2530391" y="0"/>
                    <a:pt x="2621367" y="90976"/>
                    <a:pt x="2621367" y="203200"/>
                  </a:cubicBezTo>
                  <a:cubicBezTo>
                    <a:pt x="2621367" y="315424"/>
                    <a:pt x="2530391" y="406400"/>
                    <a:pt x="24181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62136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903792" y="2524347"/>
            <a:ext cx="4521758" cy="4114800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9" y="0"/>
                </a:lnTo>
                <a:lnTo>
                  <a:pt x="4521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1"/>
          <p:nvPr/>
        </p:nvSpPr>
        <p:spPr>
          <a:xfrm>
            <a:off x="1639891" y="4143897"/>
            <a:ext cx="9871120" cy="159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87"/>
              </a:lnSpc>
            </a:pPr>
            <a:r>
              <a:rPr lang="en-US" sz="9419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ZA POZORNOST!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039" y="2578959"/>
            <a:ext cx="6865156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>
                <a:solidFill>
                  <a:srgbClr val="002F59"/>
                </a:solidFill>
                <a:latin typeface="Oswald Bold"/>
                <a:ea typeface="Oswald Bold"/>
                <a:cs typeface="Oswald Bold"/>
                <a:sym typeface="Oswald Bold"/>
              </a:rPr>
              <a:t>DĚKUJI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3126569" y="0"/>
            <a:ext cx="5161431" cy="10287000"/>
          </a:xfrm>
          <a:custGeom>
            <a:avLst/>
            <a:gdLst/>
            <a:ahLst/>
            <a:cxnLst/>
            <a:rect l="l" t="t" r="r" b="b"/>
            <a:pathLst>
              <a:path w="5161431" h="10287000">
                <a:moveTo>
                  <a:pt x="0" y="10287000"/>
                </a:moveTo>
                <a:lnTo>
                  <a:pt x="5161431" y="10287000"/>
                </a:lnTo>
                <a:lnTo>
                  <a:pt x="516143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417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460521" y="3190624"/>
            <a:ext cx="10086493" cy="1614093"/>
            <a:chOff x="0" y="0"/>
            <a:chExt cx="25396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9600" cy="406400"/>
            </a:xfrm>
            <a:custGeom>
              <a:avLst/>
              <a:gdLst/>
              <a:ahLst/>
              <a:cxnLst/>
              <a:rect l="l" t="t" r="r" b="b"/>
              <a:pathLst>
                <a:path w="2539600" h="406400">
                  <a:moveTo>
                    <a:pt x="2336400" y="0"/>
                  </a:moveTo>
                  <a:cubicBezTo>
                    <a:pt x="2448624" y="0"/>
                    <a:pt x="2539600" y="90976"/>
                    <a:pt x="2539600" y="203200"/>
                  </a:cubicBezTo>
                  <a:cubicBezTo>
                    <a:pt x="2539600" y="315424"/>
                    <a:pt x="2448624" y="406400"/>
                    <a:pt x="23364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396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56752" y="1590696"/>
            <a:ext cx="6942049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>
                <a:solidFill>
                  <a:srgbClr val="002F59"/>
                </a:solidFill>
                <a:latin typeface="Oswald Bold"/>
                <a:ea typeface="Oswald Bold"/>
                <a:cs typeface="Oswald Bold"/>
                <a:sym typeface="Oswald Bold"/>
              </a:rPr>
              <a:t>ORGANIZACE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6752" y="3119685"/>
            <a:ext cx="8115300" cy="160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PRVNÍHO TÝDNE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6752" y="4976167"/>
            <a:ext cx="14211848" cy="5560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cs-CZ" sz="4700" b="1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pondělí 1</a:t>
            </a:r>
            <a:r>
              <a:rPr lang="en-US" sz="4700" b="1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.</a:t>
            </a:r>
            <a:r>
              <a:rPr lang="cs-CZ" sz="4700" b="1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 9. </a:t>
            </a:r>
            <a:r>
              <a:rPr lang="en-US" sz="4700" b="1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202</a:t>
            </a:r>
            <a:r>
              <a:rPr lang="cs-CZ" sz="4700" b="1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5</a:t>
            </a:r>
          </a:p>
          <a:p>
            <a:pPr algn="l">
              <a:lnSpc>
                <a:spcPts val="6580"/>
              </a:lnSpc>
            </a:pPr>
            <a:r>
              <a:rPr lang="en-US" sz="4700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8:00</a:t>
            </a:r>
            <a:r>
              <a:rPr lang="cs-CZ" sz="4700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700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-</a:t>
            </a:r>
            <a:r>
              <a:rPr lang="cs-CZ" sz="4700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700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8:45</a:t>
            </a:r>
            <a:r>
              <a:rPr lang="cs-CZ" sz="4700" dirty="0">
                <a:solidFill>
                  <a:srgbClr val="000000"/>
                </a:solidFill>
                <a:latin typeface="+mj-lt"/>
                <a:ea typeface="Canva Sans Bold"/>
                <a:cs typeface="Canva Sans Bold"/>
                <a:sym typeface="Canva Sans Bold"/>
              </a:rPr>
              <a:t>, </a:t>
            </a:r>
            <a:r>
              <a:rPr lang="cs-CZ" sz="4700" dirty="0">
                <a:latin typeface="+mj-lt"/>
                <a:ea typeface="Canva Sans Bold"/>
                <a:cs typeface="Canva Sans Bold"/>
                <a:sym typeface="Canva Sans Bold"/>
              </a:rPr>
              <a:t>Zámecké návrší – Jízdárna</a:t>
            </a:r>
          </a:p>
          <a:p>
            <a:pPr>
              <a:lnSpc>
                <a:spcPts val="6020"/>
              </a:lnSpc>
            </a:pPr>
            <a:r>
              <a:rPr lang="cs-CZ" sz="4700" b="1" dirty="0">
                <a:latin typeface="+mj-lt"/>
                <a:ea typeface="Canva Sans"/>
                <a:cs typeface="Canva Sans"/>
                <a:sym typeface="Canva Sans"/>
              </a:rPr>
              <a:t>úterý 2. 9. 2025</a:t>
            </a:r>
          </a:p>
          <a:p>
            <a:pPr>
              <a:lnSpc>
                <a:spcPts val="6020"/>
              </a:lnSpc>
            </a:pPr>
            <a:r>
              <a:rPr lang="cs-CZ" sz="4700" dirty="0">
                <a:latin typeface="+mj-lt"/>
                <a:ea typeface="Canva Sans"/>
                <a:cs typeface="Canva Sans"/>
                <a:sym typeface="Canva Sans"/>
              </a:rPr>
              <a:t>8:00 – 11:30, společný oběd s deváťáky</a:t>
            </a:r>
          </a:p>
          <a:p>
            <a:pPr>
              <a:lnSpc>
                <a:spcPts val="6020"/>
              </a:lnSpc>
            </a:pPr>
            <a:r>
              <a:rPr lang="cs-CZ" sz="4700" b="1" dirty="0">
                <a:latin typeface="+mj-lt"/>
                <a:ea typeface="Canva Sans"/>
                <a:cs typeface="Canva Sans"/>
                <a:sym typeface="Canva Sans"/>
              </a:rPr>
              <a:t>středa 3. 9. – pátek 5. 9. 2025</a:t>
            </a:r>
          </a:p>
          <a:p>
            <a:pPr>
              <a:lnSpc>
                <a:spcPts val="6020"/>
              </a:lnSpc>
            </a:pPr>
            <a:r>
              <a:rPr lang="cs-CZ" sz="4700" dirty="0">
                <a:latin typeface="+mj-lt"/>
                <a:ea typeface="Canva Sans"/>
                <a:cs typeface="Canva Sans"/>
                <a:sym typeface="Canva Sans"/>
              </a:rPr>
              <a:t>8:00 – 11:40, vyučování dle rozvrhu hodin</a:t>
            </a:r>
            <a:endParaRPr lang="en-US" sz="4700" dirty="0">
              <a:latin typeface="+mj-lt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6580"/>
              </a:lnSpc>
            </a:pPr>
            <a:endParaRPr lang="en-US" sz="4700" dirty="0"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58266"/>
            <a:ext cx="315226" cy="3152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649">
                    <a:alpha val="100000"/>
                  </a:srgbClr>
                </a:gs>
                <a:gs pos="100000">
                  <a:srgbClr val="15406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73018" y="1234306"/>
            <a:ext cx="226591" cy="163145"/>
          </a:xfrm>
          <a:custGeom>
            <a:avLst/>
            <a:gdLst/>
            <a:ahLst/>
            <a:cxnLst/>
            <a:rect l="l" t="t" r="r" b="b"/>
            <a:pathLst>
              <a:path w="226591" h="163145">
                <a:moveTo>
                  <a:pt x="0" y="0"/>
                </a:moveTo>
                <a:lnTo>
                  <a:pt x="226590" y="0"/>
                </a:lnTo>
                <a:lnTo>
                  <a:pt x="226590" y="163145"/>
                </a:lnTo>
                <a:lnTo>
                  <a:pt x="0" y="163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3572337" y="3680116"/>
            <a:ext cx="4715663" cy="6606884"/>
          </a:xfrm>
          <a:custGeom>
            <a:avLst/>
            <a:gdLst/>
            <a:ahLst/>
            <a:cxnLst/>
            <a:rect l="l" t="t" r="r" b="b"/>
            <a:pathLst>
              <a:path w="4715663" h="6606884">
                <a:moveTo>
                  <a:pt x="0" y="0"/>
                </a:moveTo>
                <a:lnTo>
                  <a:pt x="4715663" y="0"/>
                </a:lnTo>
                <a:lnTo>
                  <a:pt x="4715663" y="6606884"/>
                </a:lnTo>
                <a:lnTo>
                  <a:pt x="0" y="6606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flipV="1">
            <a:off x="10972800" y="-1924812"/>
            <a:ext cx="7315200" cy="3849624"/>
          </a:xfrm>
          <a:custGeom>
            <a:avLst/>
            <a:gdLst/>
            <a:ahLst/>
            <a:cxnLst/>
            <a:rect l="l" t="t" r="r" b="b"/>
            <a:pathLst>
              <a:path w="7315200" h="3849624">
                <a:moveTo>
                  <a:pt x="0" y="3849624"/>
                </a:moveTo>
                <a:lnTo>
                  <a:pt x="7315200" y="3849624"/>
                </a:lnTo>
                <a:lnTo>
                  <a:pt x="7315200" y="0"/>
                </a:lnTo>
                <a:lnTo>
                  <a:pt x="0" y="0"/>
                </a:lnTo>
                <a:lnTo>
                  <a:pt x="0" y="384962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988073" y="1776826"/>
            <a:ext cx="12193068" cy="1614093"/>
            <a:chOff x="0" y="0"/>
            <a:chExt cx="306999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69998" cy="406400"/>
            </a:xfrm>
            <a:custGeom>
              <a:avLst/>
              <a:gdLst/>
              <a:ahLst/>
              <a:cxnLst/>
              <a:rect l="l" t="t" r="r" b="b"/>
              <a:pathLst>
                <a:path w="3069998" h="406400">
                  <a:moveTo>
                    <a:pt x="2866798" y="0"/>
                  </a:moveTo>
                  <a:cubicBezTo>
                    <a:pt x="2979022" y="0"/>
                    <a:pt x="3069998" y="90976"/>
                    <a:pt x="3069998" y="203200"/>
                  </a:cubicBezTo>
                  <a:cubicBezTo>
                    <a:pt x="3069998" y="315424"/>
                    <a:pt x="2979022" y="406400"/>
                    <a:pt x="2866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649">
                    <a:alpha val="100000"/>
                  </a:srgbClr>
                </a:gs>
                <a:gs pos="100000">
                  <a:srgbClr val="15406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06999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39993" y="1903939"/>
            <a:ext cx="10089227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PRÁZDNINY A SVÁTKY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9421" y="3872280"/>
            <a:ext cx="12388152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podzimní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prázdniny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 29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října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9420" y="4864785"/>
            <a:ext cx="16399379" cy="811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vánoční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prázdniny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 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prosince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- 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ledna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69421" y="5857290"/>
            <a:ext cx="1156422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pololetní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prázdniny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ledna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9421" y="6849795"/>
            <a:ext cx="1156422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jarní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prázdniny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9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.-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15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února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9421" y="7842300"/>
            <a:ext cx="1290291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velikonoční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prázdniny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2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dubna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69421" y="8834805"/>
            <a:ext cx="13960979" cy="803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hlavní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prázdniny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1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čer</a:t>
            </a:r>
            <a:r>
              <a:rPr lang="cs-CZ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vence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- 31.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srpna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58266"/>
            <a:ext cx="315226" cy="31522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649">
                    <a:alpha val="100000"/>
                  </a:srgbClr>
                </a:gs>
                <a:gs pos="100000">
                  <a:srgbClr val="15406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73018" y="1234306"/>
            <a:ext cx="226591" cy="163145"/>
          </a:xfrm>
          <a:custGeom>
            <a:avLst/>
            <a:gdLst/>
            <a:ahLst/>
            <a:cxnLst/>
            <a:rect l="l" t="t" r="r" b="b"/>
            <a:pathLst>
              <a:path w="226591" h="163145">
                <a:moveTo>
                  <a:pt x="0" y="0"/>
                </a:moveTo>
                <a:lnTo>
                  <a:pt x="226590" y="0"/>
                </a:lnTo>
                <a:lnTo>
                  <a:pt x="226590" y="163145"/>
                </a:lnTo>
                <a:lnTo>
                  <a:pt x="0" y="163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3572337" y="3680116"/>
            <a:ext cx="4715663" cy="6606884"/>
          </a:xfrm>
          <a:custGeom>
            <a:avLst/>
            <a:gdLst/>
            <a:ahLst/>
            <a:cxnLst/>
            <a:rect l="l" t="t" r="r" b="b"/>
            <a:pathLst>
              <a:path w="4715663" h="6606884">
                <a:moveTo>
                  <a:pt x="0" y="0"/>
                </a:moveTo>
                <a:lnTo>
                  <a:pt x="4715663" y="0"/>
                </a:lnTo>
                <a:lnTo>
                  <a:pt x="4715663" y="6606884"/>
                </a:lnTo>
                <a:lnTo>
                  <a:pt x="0" y="6606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flipV="1">
            <a:off x="10972800" y="-1924812"/>
            <a:ext cx="7315200" cy="3849624"/>
          </a:xfrm>
          <a:custGeom>
            <a:avLst/>
            <a:gdLst/>
            <a:ahLst/>
            <a:cxnLst/>
            <a:rect l="l" t="t" r="r" b="b"/>
            <a:pathLst>
              <a:path w="7315200" h="3849624">
                <a:moveTo>
                  <a:pt x="0" y="3849624"/>
                </a:moveTo>
                <a:lnTo>
                  <a:pt x="7315200" y="3849624"/>
                </a:lnTo>
                <a:lnTo>
                  <a:pt x="7315200" y="0"/>
                </a:lnTo>
                <a:lnTo>
                  <a:pt x="0" y="0"/>
                </a:lnTo>
                <a:lnTo>
                  <a:pt x="0" y="384962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698334" y="2094403"/>
            <a:ext cx="12193068" cy="1614093"/>
            <a:chOff x="0" y="0"/>
            <a:chExt cx="306999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69998" cy="406400"/>
            </a:xfrm>
            <a:custGeom>
              <a:avLst/>
              <a:gdLst/>
              <a:ahLst/>
              <a:cxnLst/>
              <a:rect l="l" t="t" r="r" b="b"/>
              <a:pathLst>
                <a:path w="3069998" h="406400">
                  <a:moveTo>
                    <a:pt x="2866798" y="0"/>
                  </a:moveTo>
                  <a:cubicBezTo>
                    <a:pt x="2979022" y="0"/>
                    <a:pt x="3069998" y="90976"/>
                    <a:pt x="3069998" y="203200"/>
                  </a:cubicBezTo>
                  <a:cubicBezTo>
                    <a:pt x="3069998" y="315424"/>
                    <a:pt x="2979022" y="406400"/>
                    <a:pt x="2866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649">
                    <a:alpha val="100000"/>
                  </a:srgbClr>
                </a:gs>
                <a:gs pos="100000">
                  <a:srgbClr val="15406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06999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746556" y="2127949"/>
            <a:ext cx="10089227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SVÁTKY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9640" y="3831437"/>
            <a:ext cx="17268386" cy="803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28.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října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- Den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vzniku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samostatného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Československ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9640" y="5469255"/>
            <a:ext cx="8571071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cs-CZ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dubna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-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Velký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pátek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9640" y="6461760"/>
            <a:ext cx="1156422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cs-CZ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dubna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-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Velikonoční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pondělí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9640" y="7454265"/>
            <a:ext cx="1156422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května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Svátek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práce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39640" y="8446770"/>
            <a:ext cx="1290291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8. </a:t>
            </a:r>
            <a:r>
              <a:rPr lang="en-US" sz="48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května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202</a:t>
            </a:r>
            <a:r>
              <a:rPr lang="cs-CZ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 Den </a:t>
            </a:r>
            <a:r>
              <a:rPr lang="en-US" sz="48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vítězství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613ADD3-C923-4D46-8463-95167A62B790}"/>
              </a:ext>
            </a:extLst>
          </p:cNvPr>
          <p:cNvSpPr txBox="1"/>
          <p:nvPr/>
        </p:nvSpPr>
        <p:spPr>
          <a:xfrm>
            <a:off x="698334" y="4703463"/>
            <a:ext cx="16446666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  <a:r>
              <a:rPr lang="cs-CZ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</a:t>
            </a:r>
            <a:r>
              <a:rPr lang="cs-CZ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listopadu</a:t>
            </a:r>
            <a:r>
              <a:rPr lang="en-US" sz="48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2025</a:t>
            </a:r>
            <a:r>
              <a:rPr lang="en-US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</a:t>
            </a:r>
            <a:r>
              <a:rPr lang="cs-CZ" sz="4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Den boje za svobodu a demokracii</a:t>
            </a:r>
            <a:endParaRPr lang="en-US" sz="48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8502" y="3321734"/>
            <a:ext cx="7592104" cy="1614093"/>
            <a:chOff x="0" y="0"/>
            <a:chExt cx="1911557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1557" cy="406400"/>
            </a:xfrm>
            <a:custGeom>
              <a:avLst/>
              <a:gdLst/>
              <a:ahLst/>
              <a:cxnLst/>
              <a:rect l="l" t="t" r="r" b="b"/>
              <a:pathLst>
                <a:path w="1911557" h="406400">
                  <a:moveTo>
                    <a:pt x="1708357" y="0"/>
                  </a:moveTo>
                  <a:cubicBezTo>
                    <a:pt x="1820581" y="0"/>
                    <a:pt x="1911557" y="90976"/>
                    <a:pt x="1911557" y="203200"/>
                  </a:cubicBezTo>
                  <a:cubicBezTo>
                    <a:pt x="1911557" y="315424"/>
                    <a:pt x="1820581" y="406400"/>
                    <a:pt x="170835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1155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18042" y="1813827"/>
            <a:ext cx="6161138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 dirty="0">
                <a:solidFill>
                  <a:srgbClr val="002F59"/>
                </a:solidFill>
                <a:latin typeface="Oswald Bold"/>
                <a:ea typeface="Oswald Bold"/>
                <a:cs typeface="Oswald Bold"/>
                <a:sym typeface="Oswald Bold"/>
              </a:rPr>
              <a:t>ORGANIZACE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87185" y="3432984"/>
            <a:ext cx="5779495" cy="160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VÝUKY</a:t>
            </a:r>
          </a:p>
        </p:txBody>
      </p:sp>
      <p:sp>
        <p:nvSpPr>
          <p:cNvPr id="7" name="Freeform 7"/>
          <p:cNvSpPr/>
          <p:nvPr/>
        </p:nvSpPr>
        <p:spPr>
          <a:xfrm flipV="1">
            <a:off x="9718125" y="0"/>
            <a:ext cx="8569875" cy="10287000"/>
          </a:xfrm>
          <a:custGeom>
            <a:avLst/>
            <a:gdLst/>
            <a:ahLst/>
            <a:cxnLst/>
            <a:rect l="l" t="t" r="r" b="b"/>
            <a:pathLst>
              <a:path w="8569875" h="10287000">
                <a:moveTo>
                  <a:pt x="0" y="10287000"/>
                </a:moveTo>
                <a:lnTo>
                  <a:pt x="8569875" y="10287000"/>
                </a:lnTo>
                <a:lnTo>
                  <a:pt x="856987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108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818042" y="5057775"/>
            <a:ext cx="15887231" cy="332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Ranní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družina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od 6:30 do 7:45</a:t>
            </a:r>
            <a:r>
              <a:rPr lang="cs-CZ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ve vestibulu vpravo.</a:t>
            </a:r>
            <a:endParaRPr lang="en-US" sz="47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6580"/>
              </a:lnSpc>
            </a:pP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Děti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se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přezouvají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převlékají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chodbách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před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třídami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kde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mají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vyhrazený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svůj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botníček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  <a:p>
            <a:pPr algn="l">
              <a:lnSpc>
                <a:spcPts val="6580"/>
              </a:lnSpc>
            </a:pP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tříd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chodíme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v </a:t>
            </a:r>
            <a:r>
              <a:rPr lang="en-US" sz="47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přezůvkách</a:t>
            </a:r>
            <a:r>
              <a:rPr lang="en-US" sz="47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042" y="8809673"/>
            <a:ext cx="11493024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Výuka začíná v </a:t>
            </a:r>
            <a:r>
              <a:rPr lang="en-US" sz="47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8:00</a:t>
            </a:r>
            <a:r>
              <a:rPr lang="en-US" sz="47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 končí v </a:t>
            </a:r>
            <a:r>
              <a:rPr lang="en-US" sz="47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11:40 hod.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E520D628-7311-4B9F-9FD0-4403DC7BF8C6}"/>
              </a:ext>
            </a:extLst>
          </p:cNvPr>
          <p:cNvSpPr/>
          <p:nvPr/>
        </p:nvSpPr>
        <p:spPr>
          <a:xfrm flipV="1">
            <a:off x="9718125" y="0"/>
            <a:ext cx="8569875" cy="10287000"/>
          </a:xfrm>
          <a:custGeom>
            <a:avLst/>
            <a:gdLst/>
            <a:ahLst/>
            <a:cxnLst/>
            <a:rect l="l" t="t" r="r" b="b"/>
            <a:pathLst>
              <a:path w="8569875" h="10287000">
                <a:moveTo>
                  <a:pt x="0" y="10287000"/>
                </a:moveTo>
                <a:lnTo>
                  <a:pt x="8569875" y="10287000"/>
                </a:lnTo>
                <a:lnTo>
                  <a:pt x="856987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108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9A4D86E-7FAA-4C30-B4A7-5B16174DD64F}"/>
              </a:ext>
            </a:extLst>
          </p:cNvPr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FC8908F2-4FFA-402A-8002-FABF888683DF}"/>
              </a:ext>
            </a:extLst>
          </p:cNvPr>
          <p:cNvSpPr txBox="1"/>
          <p:nvPr/>
        </p:nvSpPr>
        <p:spPr>
          <a:xfrm>
            <a:off x="1028700" y="1587924"/>
            <a:ext cx="6865156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 dirty="0">
                <a:solidFill>
                  <a:srgbClr val="002F59"/>
                </a:solidFill>
                <a:latin typeface="Oswald Bold"/>
                <a:ea typeface="Oswald Bold"/>
                <a:cs typeface="Oswald Bold"/>
                <a:sym typeface="Oswald Bold"/>
              </a:rPr>
              <a:t>P</a:t>
            </a:r>
            <a:r>
              <a:rPr lang="cs-CZ" sz="9421" spc="-282" dirty="0">
                <a:solidFill>
                  <a:srgbClr val="002F59"/>
                </a:solidFill>
                <a:latin typeface="Oswald Bold"/>
                <a:ea typeface="Oswald Bold"/>
                <a:cs typeface="Oswald Bold"/>
                <a:sym typeface="Oswald Bold"/>
              </a:rPr>
              <a:t>LÁNOVANÉ</a:t>
            </a:r>
            <a:endParaRPr lang="en-US" sz="9421" spc="-282" dirty="0">
              <a:solidFill>
                <a:srgbClr val="002F59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6F5D8224-A471-4676-97F8-987AD8AE629B}"/>
              </a:ext>
            </a:extLst>
          </p:cNvPr>
          <p:cNvGrpSpPr/>
          <p:nvPr/>
        </p:nvGrpSpPr>
        <p:grpSpPr>
          <a:xfrm>
            <a:off x="6068725" y="1956291"/>
            <a:ext cx="8153400" cy="1765414"/>
            <a:chOff x="0" y="-38100"/>
            <a:chExt cx="3415826" cy="444500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F71F28F-748D-4789-B9B6-96202408C3F0}"/>
                </a:ext>
              </a:extLst>
            </p:cNvPr>
            <p:cNvSpPr/>
            <p:nvPr/>
          </p:nvSpPr>
          <p:spPr>
            <a:xfrm>
              <a:off x="223465" y="0"/>
              <a:ext cx="3192361" cy="406400"/>
            </a:xfrm>
            <a:custGeom>
              <a:avLst/>
              <a:gdLst/>
              <a:ahLst/>
              <a:cxnLst/>
              <a:rect l="l" t="t" r="r" b="b"/>
              <a:pathLst>
                <a:path w="3415826" h="406400">
                  <a:moveTo>
                    <a:pt x="3212626" y="0"/>
                  </a:moveTo>
                  <a:cubicBezTo>
                    <a:pt x="3324850" y="0"/>
                    <a:pt x="3415826" y="90976"/>
                    <a:pt x="3415826" y="203200"/>
                  </a:cubicBezTo>
                  <a:cubicBezTo>
                    <a:pt x="3415826" y="315424"/>
                    <a:pt x="3324850" y="406400"/>
                    <a:pt x="32126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62968D2-3B0A-4F68-9663-DEA729A3F5EE}"/>
                </a:ext>
              </a:extLst>
            </p:cNvPr>
            <p:cNvSpPr txBox="1"/>
            <p:nvPr/>
          </p:nvSpPr>
          <p:spPr>
            <a:xfrm>
              <a:off x="0" y="-38100"/>
              <a:ext cx="341582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4064164B-3AF0-4B56-84A2-EB65CA1FE31D}"/>
              </a:ext>
            </a:extLst>
          </p:cNvPr>
          <p:cNvSpPr txBox="1"/>
          <p:nvPr/>
        </p:nvSpPr>
        <p:spPr>
          <a:xfrm>
            <a:off x="9144000" y="2268377"/>
            <a:ext cx="3288322" cy="1604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AKCE</a:t>
            </a: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13184499-A4D8-4545-8FC1-4A1BF5DCB34D}"/>
              </a:ext>
            </a:extLst>
          </p:cNvPr>
          <p:cNvSpPr txBox="1"/>
          <p:nvPr/>
        </p:nvSpPr>
        <p:spPr>
          <a:xfrm>
            <a:off x="987976" y="4033791"/>
            <a:ext cx="151638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latin typeface="Canva Sans" panose="020B0604020202020204" charset="0"/>
              </a:rPr>
              <a:t>3. 9. 2025 Bezpečně do školy (akce městské policie, proběhne v rámci vyučování)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latin typeface="Canva Sans" panose="020B0604020202020204" charset="0"/>
              </a:rPr>
              <a:t>7. 10. </a:t>
            </a:r>
            <a:r>
              <a:rPr lang="cs-CZ" sz="3000">
                <a:latin typeface="Canva Sans" panose="020B0604020202020204" charset="0"/>
              </a:rPr>
              <a:t>2025 </a:t>
            </a:r>
            <a:r>
              <a:rPr lang="cs-CZ" sz="3000" dirty="0">
                <a:latin typeface="Canva Sans" panose="020B0604020202020204" charset="0"/>
              </a:rPr>
              <a:t>třídní schůzky (od 16:00 hod. SRPDŠ, od 16:30 hod. ve třídách), ve čtvrtletí – individuální konzultace (online přihlašování)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latin typeface="Canva Sans" panose="020B0604020202020204" charset="0"/>
              </a:rPr>
              <a:t>6. – 10. 10. - sběr papíru – soutěž tříd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latin typeface="Canva Sans" panose="020B0604020202020204" charset="0"/>
              </a:rPr>
              <a:t>25. – 26. 11. – individuální konzultace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latin typeface="Canva Sans" panose="020B0604020202020204" charset="0"/>
              </a:rPr>
              <a:t>plavecká štafeta měst – účast celé třídy, děti plavou s pomůckami, zdarma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latin typeface="Canva Sans" panose="020B0604020202020204" charset="0"/>
              </a:rPr>
              <a:t>bruslení – s pomocí deváťáků (brusle, helma)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latin typeface="Canva Sans" panose="020B0604020202020204" charset="0"/>
              </a:rPr>
              <a:t>plávání 5 lekcí (květen/červen) – placené rodiči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latin typeface="Canva Sans" panose="020B0604020202020204" charset="0"/>
              </a:rPr>
              <a:t>knihovna – pravidelné návštěvy, půjčení knih do školy (na školní účet), děti mohou  půjčovat/vracet knihy domů (na svoji kartičku)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latin typeface="Canva Sans" panose="020B0604020202020204" charset="0"/>
              </a:rPr>
              <a:t>tematicky zaměřená výuka – projektová práce/centra aktivit (cca 2x za pololetí)</a:t>
            </a:r>
          </a:p>
        </p:txBody>
      </p:sp>
    </p:spTree>
    <p:extLst>
      <p:ext uri="{BB962C8B-B14F-4D97-AF65-F5344CB8AC3E}">
        <p14:creationId xmlns:p14="http://schemas.microsoft.com/office/powerpoint/2010/main" val="4469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81820A75-935D-4C62-A3FC-6859094C37D4}"/>
              </a:ext>
            </a:extLst>
          </p:cNvPr>
          <p:cNvSpPr/>
          <p:nvPr/>
        </p:nvSpPr>
        <p:spPr>
          <a:xfrm flipV="1">
            <a:off x="9718125" y="0"/>
            <a:ext cx="8569875" cy="10287000"/>
          </a:xfrm>
          <a:custGeom>
            <a:avLst/>
            <a:gdLst/>
            <a:ahLst/>
            <a:cxnLst/>
            <a:rect l="l" t="t" r="r" b="b"/>
            <a:pathLst>
              <a:path w="8569875" h="10287000">
                <a:moveTo>
                  <a:pt x="0" y="10287000"/>
                </a:moveTo>
                <a:lnTo>
                  <a:pt x="8569875" y="10287000"/>
                </a:lnTo>
                <a:lnTo>
                  <a:pt x="856987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108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85A42D9-8785-415B-BC23-BAB478E47422}"/>
              </a:ext>
            </a:extLst>
          </p:cNvPr>
          <p:cNvSpPr/>
          <p:nvPr/>
        </p:nvSpPr>
        <p:spPr>
          <a:xfrm>
            <a:off x="353828" y="386864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2AB0B7D0-844F-4BDC-B8CF-27A5D5DACC52}"/>
              </a:ext>
            </a:extLst>
          </p:cNvPr>
          <p:cNvGrpSpPr/>
          <p:nvPr/>
        </p:nvGrpSpPr>
        <p:grpSpPr>
          <a:xfrm>
            <a:off x="838200" y="2095500"/>
            <a:ext cx="12193068" cy="1614093"/>
            <a:chOff x="0" y="0"/>
            <a:chExt cx="3069998" cy="406400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33F8215-2005-407C-8927-22A3BFA3C7CF}"/>
                </a:ext>
              </a:extLst>
            </p:cNvPr>
            <p:cNvSpPr/>
            <p:nvPr/>
          </p:nvSpPr>
          <p:spPr>
            <a:xfrm>
              <a:off x="0" y="0"/>
              <a:ext cx="3069998" cy="406400"/>
            </a:xfrm>
            <a:custGeom>
              <a:avLst/>
              <a:gdLst/>
              <a:ahLst/>
              <a:cxnLst/>
              <a:rect l="l" t="t" r="r" b="b"/>
              <a:pathLst>
                <a:path w="3069998" h="406400">
                  <a:moveTo>
                    <a:pt x="2866798" y="0"/>
                  </a:moveTo>
                  <a:cubicBezTo>
                    <a:pt x="2979022" y="0"/>
                    <a:pt x="3069998" y="90976"/>
                    <a:pt x="3069998" y="203200"/>
                  </a:cubicBezTo>
                  <a:cubicBezTo>
                    <a:pt x="3069998" y="315424"/>
                    <a:pt x="2979022" y="406400"/>
                    <a:pt x="2866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2649">
                    <a:alpha val="100000"/>
                  </a:srgbClr>
                </a:gs>
                <a:gs pos="100000">
                  <a:srgbClr val="154067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B689D700-48DC-409D-8AA1-9DBB4E421654}"/>
                </a:ext>
              </a:extLst>
            </p:cNvPr>
            <p:cNvSpPr txBox="1"/>
            <p:nvPr/>
          </p:nvSpPr>
          <p:spPr>
            <a:xfrm>
              <a:off x="0" y="-38100"/>
              <a:ext cx="306999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id="{42A94144-FA53-47FD-BFB2-7712B639CCCB}"/>
              </a:ext>
            </a:extLst>
          </p:cNvPr>
          <p:cNvSpPr txBox="1"/>
          <p:nvPr/>
        </p:nvSpPr>
        <p:spPr>
          <a:xfrm>
            <a:off x="1890120" y="2204283"/>
            <a:ext cx="10089227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cs-CZ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      JSME ŠKOLÁCI</a:t>
            </a: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574587D3-73A6-406A-A4C5-5BA655A6EC8D}"/>
              </a:ext>
            </a:extLst>
          </p:cNvPr>
          <p:cNvSpPr txBox="1"/>
          <p:nvPr/>
        </p:nvSpPr>
        <p:spPr>
          <a:xfrm>
            <a:off x="1600200" y="4147743"/>
            <a:ext cx="14325600" cy="8569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příchod do školy 7:30 – 7: 45 hod., v prvním týdnu s doprovodem, od druhého týdne učíme samostatnosti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vše podepsat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každodenní kontrola pomůcek do školy (penál, ořezané pastelky a tužky)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domácí úkoly budeme značit přímo do sešitu zvýrazňovačem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psané domácí úkoly budou zadávány v PO, ÚT, ČT, čtení denně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věci na TV do tělocvičny i na stadion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„Patroni“ – deváťáci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3600" dirty="0">
                <a:latin typeface="Canva Sans" panose="020B0604020202020204" charset="0"/>
              </a:rPr>
              <a:t>pracovní sešity </a:t>
            </a:r>
            <a:r>
              <a:rPr lang="cs-CZ" altLang="cs-CZ" sz="3600" dirty="0" err="1">
                <a:latin typeface="Canva Sans" panose="020B0604020202020204" charset="0"/>
              </a:rPr>
              <a:t>Divíci</a:t>
            </a:r>
            <a:endParaRPr lang="cs-CZ" altLang="cs-CZ" sz="3600" dirty="0">
              <a:latin typeface="Canva Sans" panose="020B0604020202020204" charset="0"/>
            </a:endParaRPr>
          </a:p>
          <a:p>
            <a:pPr>
              <a:defRPr/>
            </a:pPr>
            <a:endParaRPr lang="cs-CZ" sz="9600" dirty="0"/>
          </a:p>
          <a:p>
            <a:pPr algn="l">
              <a:lnSpc>
                <a:spcPts val="13190"/>
              </a:lnSpc>
            </a:pPr>
            <a:endParaRPr lang="en-US" sz="9421" spc="-282" dirty="0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305995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7911139" y="-24063"/>
            <a:ext cx="10376861" cy="6524451"/>
          </a:xfrm>
          <a:custGeom>
            <a:avLst/>
            <a:gdLst/>
            <a:ahLst/>
            <a:cxnLst/>
            <a:rect l="l" t="t" r="r" b="b"/>
            <a:pathLst>
              <a:path w="10376861" h="6524451">
                <a:moveTo>
                  <a:pt x="0" y="6524451"/>
                </a:moveTo>
                <a:lnTo>
                  <a:pt x="10376861" y="6524451"/>
                </a:lnTo>
                <a:lnTo>
                  <a:pt x="10376861" y="0"/>
                </a:lnTo>
                <a:lnTo>
                  <a:pt x="0" y="0"/>
                </a:lnTo>
                <a:lnTo>
                  <a:pt x="0" y="652445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2842220" y="1367856"/>
            <a:ext cx="4020895" cy="4077496"/>
            <a:chOff x="0" y="0"/>
            <a:chExt cx="412737" cy="4185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2737" cy="418547"/>
            </a:xfrm>
            <a:custGeom>
              <a:avLst/>
              <a:gdLst/>
              <a:ahLst/>
              <a:cxnLst/>
              <a:rect l="l" t="t" r="r" b="b"/>
              <a:pathLst>
                <a:path w="412737" h="418547">
                  <a:moveTo>
                    <a:pt x="209537" y="0"/>
                  </a:moveTo>
                  <a:cubicBezTo>
                    <a:pt x="321762" y="0"/>
                    <a:pt x="412737" y="93695"/>
                    <a:pt x="412737" y="209274"/>
                  </a:cubicBezTo>
                  <a:cubicBezTo>
                    <a:pt x="412737" y="324852"/>
                    <a:pt x="321762" y="418547"/>
                    <a:pt x="209537" y="418547"/>
                  </a:cubicBezTo>
                  <a:lnTo>
                    <a:pt x="203200" y="418547"/>
                  </a:lnTo>
                  <a:cubicBezTo>
                    <a:pt x="90976" y="418547"/>
                    <a:pt x="0" y="324852"/>
                    <a:pt x="0" y="209274"/>
                  </a:cubicBezTo>
                  <a:cubicBezTo>
                    <a:pt x="0" y="9369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2737" cy="456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7588" y="1661327"/>
            <a:ext cx="13566587" cy="1614093"/>
            <a:chOff x="0" y="0"/>
            <a:chExt cx="3415826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15826" cy="406400"/>
            </a:xfrm>
            <a:custGeom>
              <a:avLst/>
              <a:gdLst/>
              <a:ahLst/>
              <a:cxnLst/>
              <a:rect l="l" t="t" r="r" b="b"/>
              <a:pathLst>
                <a:path w="3415826" h="406400">
                  <a:moveTo>
                    <a:pt x="3212626" y="0"/>
                  </a:moveTo>
                  <a:cubicBezTo>
                    <a:pt x="3324850" y="0"/>
                    <a:pt x="3415826" y="90976"/>
                    <a:pt x="3415826" y="203200"/>
                  </a:cubicBezTo>
                  <a:cubicBezTo>
                    <a:pt x="3415826" y="315424"/>
                    <a:pt x="3324850" y="406400"/>
                    <a:pt x="321262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CC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41582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53828" y="242485"/>
            <a:ext cx="5676797" cy="1119165"/>
          </a:xfrm>
          <a:custGeom>
            <a:avLst/>
            <a:gdLst/>
            <a:ahLst/>
            <a:cxnLst/>
            <a:rect l="l" t="t" r="r" b="b"/>
            <a:pathLst>
              <a:path w="5676797" h="1119165">
                <a:moveTo>
                  <a:pt x="0" y="0"/>
                </a:moveTo>
                <a:lnTo>
                  <a:pt x="5676797" y="0"/>
                </a:lnTo>
                <a:lnTo>
                  <a:pt x="5676797" y="1119165"/>
                </a:lnTo>
                <a:lnTo>
                  <a:pt x="0" y="1119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54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Freeform 10"/>
          <p:cNvSpPr/>
          <p:nvPr/>
        </p:nvSpPr>
        <p:spPr>
          <a:xfrm>
            <a:off x="13690690" y="1907861"/>
            <a:ext cx="2797363" cy="1998843"/>
          </a:xfrm>
          <a:custGeom>
            <a:avLst/>
            <a:gdLst/>
            <a:ahLst/>
            <a:cxnLst/>
            <a:rect l="l" t="t" r="r" b="b"/>
            <a:pathLst>
              <a:path w="2797363" h="1998843">
                <a:moveTo>
                  <a:pt x="0" y="0"/>
                </a:moveTo>
                <a:lnTo>
                  <a:pt x="2797363" y="0"/>
                </a:lnTo>
                <a:lnTo>
                  <a:pt x="2797363" y="1998843"/>
                </a:lnTo>
                <a:lnTo>
                  <a:pt x="0" y="1998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1"/>
          <p:nvPr/>
        </p:nvSpPr>
        <p:spPr>
          <a:xfrm>
            <a:off x="1131349" y="1790255"/>
            <a:ext cx="11795217" cy="159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0"/>
              </a:lnSpc>
            </a:pPr>
            <a:r>
              <a:rPr lang="en-US" sz="9421" spc="-282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KOMUNIKACE SE ŠKOLOU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3212825"/>
            <a:ext cx="17678400" cy="6758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systém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Bakaláři</a:t>
            </a:r>
            <a:r>
              <a:rPr lang="cs-CZ" sz="3000" dirty="0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 – </a:t>
            </a:r>
            <a:r>
              <a:rPr lang="cs-CZ" sz="3000" dirty="0" err="1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Komens</a:t>
            </a:r>
            <a:r>
              <a:rPr lang="cs-CZ" sz="3000" dirty="0">
                <a:solidFill>
                  <a:srgbClr val="000000"/>
                </a:solidFill>
                <a:latin typeface="Canva Sans"/>
                <a:ea typeface="Canva Sans Bold"/>
                <a:cs typeface="Canva Sans Bold"/>
                <a:sym typeface="Canva Sans"/>
              </a:rPr>
              <a:t> </a:t>
            </a: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rodiče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dostanou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začátku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školního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roku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přístupové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údaje</a:t>
            </a:r>
            <a:r>
              <a:rPr lang="cs-CZ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(viz obálka)</a:t>
            </a: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změny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osobních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údajů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žáků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hlaste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aktuálně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třídní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učitelce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např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změna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bydliště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kontakty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apod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.)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nepřítomnost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dítěte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om</a:t>
            </a:r>
            <a:r>
              <a:rPr lang="cs-CZ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ouvejte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prosím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v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systému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Bakaláři</a:t>
            </a:r>
            <a:r>
              <a:rPr lang="cs-CZ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</a:t>
            </a:r>
            <a:r>
              <a:rPr lang="cs-CZ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Komens</a:t>
            </a:r>
            <a:r>
              <a:rPr lang="cs-CZ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omluvenku více jak 3 dnů - typu rekreace - omlouvá pan ředitel (formulář ke stažení na stránkách školy)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cs-CZ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třídní fond – „Platby“ v  Bakaláři, prosíme vložit 1 000 Kč + družina (300 Kč/měsíc)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cs-CZ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přístup Office 365 (viz obálka) – přihlásit se do měsíce, tipy na procvičování přes </a:t>
            </a:r>
            <a:r>
              <a:rPr lang="cs-CZ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Teamsy</a:t>
            </a: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1272</Words>
  <Application>Microsoft Office PowerPoint</Application>
  <PresentationFormat>Vlastní</PresentationFormat>
  <Paragraphs>140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Canva Sans Bold</vt:lpstr>
      <vt:lpstr>Canva Sans</vt:lpstr>
      <vt:lpstr>Libre Baskerville Bold</vt:lpstr>
      <vt:lpstr>Calibri</vt:lpstr>
      <vt:lpstr>Arial</vt:lpstr>
      <vt:lpstr>Oswald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schůzka</dc:title>
  <dc:creator>Silvie Králová</dc:creator>
  <cp:lastModifiedBy>Lucie Víchová</cp:lastModifiedBy>
  <cp:revision>47</cp:revision>
  <dcterms:created xsi:type="dcterms:W3CDTF">2006-08-16T00:00:00Z</dcterms:created>
  <dcterms:modified xsi:type="dcterms:W3CDTF">2025-08-26T14:22:06Z</dcterms:modified>
  <dc:identifier>DAGO739zUcY</dc:identifier>
</cp:coreProperties>
</file>